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LShsWPzDtV75J7S+bQ1GAPE4F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003ABC-5125-4085-A70E-849A4435D4C4}">
  <a:tblStyle styleId="{D1003ABC-5125-4085-A70E-849A4435D4C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b8d79ef68e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b8d79ef68e_1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8d79ef68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b8d79ef68e_1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8d79ef68e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b8d79ef68e_1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8d79ef68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b8d79ef68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8d79ef68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b8d79ef68e_1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8d79ef68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b8d79ef68e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8d79ef68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b8d79ef68e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8d79ef68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b8d79ef68e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8d79ef68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b8d79ef68e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8d79ef68e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b8d79ef68e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8d79ef68e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b8d79ef68e_1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Comité de Aplicaciones CUDI: Diagnóstico Inicial</a:t>
            </a:r>
            <a:endParaRPr/>
          </a:p>
        </p:txBody>
      </p:sp>
      <p:sp>
        <p:nvSpPr>
          <p:cNvPr id="86" name="Google Shape;86;p1"/>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s-MX" sz="2000"/>
              <a:t>Fortalezas</a:t>
            </a:r>
            <a:endParaRPr/>
          </a:p>
          <a:p>
            <a:pPr indent="-228600" lvl="1" marL="685800" rtl="0" algn="l">
              <a:lnSpc>
                <a:spcPct val="90000"/>
              </a:lnSpc>
              <a:spcBef>
                <a:spcPts val="500"/>
              </a:spcBef>
              <a:spcAft>
                <a:spcPts val="0"/>
              </a:spcAft>
              <a:buClr>
                <a:schemeClr val="dk1"/>
              </a:buClr>
              <a:buSzPts val="2000"/>
              <a:buChar char="•"/>
            </a:pPr>
            <a:r>
              <a:rPr lang="es-MX" sz="2000"/>
              <a:t>Comunidades</a:t>
            </a:r>
            <a:endParaRPr/>
          </a:p>
          <a:p>
            <a:pPr indent="-228600" lvl="2" marL="1143000" rtl="0" algn="l">
              <a:lnSpc>
                <a:spcPct val="90000"/>
              </a:lnSpc>
              <a:spcBef>
                <a:spcPts val="500"/>
              </a:spcBef>
              <a:spcAft>
                <a:spcPts val="0"/>
              </a:spcAft>
              <a:buClr>
                <a:schemeClr val="dk1"/>
              </a:buClr>
              <a:buSzPts val="2000"/>
              <a:buChar char="•"/>
            </a:pPr>
            <a:r>
              <a:rPr lang="es-MX"/>
              <a:t>12 registradas </a:t>
            </a:r>
            <a:endParaRPr/>
          </a:p>
          <a:p>
            <a:pPr indent="-228600" lvl="2" marL="1143000" rtl="0" algn="l">
              <a:lnSpc>
                <a:spcPct val="90000"/>
              </a:lnSpc>
              <a:spcBef>
                <a:spcPts val="500"/>
              </a:spcBef>
              <a:spcAft>
                <a:spcPts val="0"/>
              </a:spcAft>
              <a:buClr>
                <a:schemeClr val="dk1"/>
              </a:buClr>
              <a:buSzPts val="2000"/>
              <a:buChar char="•"/>
            </a:pPr>
            <a:r>
              <a:rPr lang="es-MX"/>
              <a:t>5 actualmente activas: 3 de ellas (Supercómputo, Estudios Socioambientales, Salud) trabajaron continuamente el año pasado; 2 de ellas (REMERI, REDLATE MX) con actividades puntuales.</a:t>
            </a:r>
            <a:endParaRPr/>
          </a:p>
          <a:p>
            <a:pPr indent="-228600" lvl="1" marL="685800" rtl="0" algn="l">
              <a:lnSpc>
                <a:spcPct val="90000"/>
              </a:lnSpc>
              <a:spcBef>
                <a:spcPts val="500"/>
              </a:spcBef>
              <a:spcAft>
                <a:spcPts val="0"/>
              </a:spcAft>
              <a:buClr>
                <a:schemeClr val="dk1"/>
              </a:buClr>
              <a:buSzPts val="2000"/>
              <a:buChar char="•"/>
            </a:pPr>
            <a:r>
              <a:rPr lang="es-MX" sz="2000"/>
              <a:t>Servicios: 11 ofrecidos (eduroam, repositorio, VC-CUDI, …)</a:t>
            </a:r>
            <a:endParaRPr/>
          </a:p>
          <a:p>
            <a:pPr indent="-228600" lvl="1" marL="685800" rtl="0" algn="l">
              <a:lnSpc>
                <a:spcPct val="90000"/>
              </a:lnSpc>
              <a:spcBef>
                <a:spcPts val="500"/>
              </a:spcBef>
              <a:spcAft>
                <a:spcPts val="0"/>
              </a:spcAft>
              <a:buClr>
                <a:schemeClr val="dk1"/>
              </a:buClr>
              <a:buSzPts val="2000"/>
              <a:buChar char="•"/>
            </a:pPr>
            <a:r>
              <a:rPr lang="es-MX" sz="2000"/>
              <a:t>Materiales de comunicación: video promocional, infografías, redes sociales</a:t>
            </a:r>
            <a:endParaRPr/>
          </a:p>
          <a:p>
            <a:pPr indent="-228600" lvl="0" marL="228600" rtl="0" algn="l">
              <a:lnSpc>
                <a:spcPct val="90000"/>
              </a:lnSpc>
              <a:spcBef>
                <a:spcPts val="1000"/>
              </a:spcBef>
              <a:spcAft>
                <a:spcPts val="0"/>
              </a:spcAft>
              <a:buClr>
                <a:schemeClr val="dk1"/>
              </a:buClr>
              <a:buSzPts val="2000"/>
              <a:buChar char="•"/>
            </a:pPr>
            <a:r>
              <a:rPr lang="es-MX" sz="2000"/>
              <a:t>Oportunidades</a:t>
            </a:r>
            <a:endParaRPr/>
          </a:p>
          <a:p>
            <a:pPr indent="-228600" lvl="1" marL="685800" rtl="0" algn="l">
              <a:lnSpc>
                <a:spcPct val="90000"/>
              </a:lnSpc>
              <a:spcBef>
                <a:spcPts val="500"/>
              </a:spcBef>
              <a:spcAft>
                <a:spcPts val="0"/>
              </a:spcAft>
              <a:buClr>
                <a:schemeClr val="dk1"/>
              </a:buClr>
              <a:buSzPts val="2000"/>
              <a:buChar char="•"/>
            </a:pPr>
            <a:r>
              <a:rPr lang="es-MX" sz="2000"/>
              <a:t>Formalización de la Red Universitaria de Telemedicina (RUTE) para México, a través de la definición de un grupo de interés (SIG) sobre un tema específico y 5 personas interesadas</a:t>
            </a:r>
            <a:endParaRPr/>
          </a:p>
          <a:p>
            <a:pPr indent="-228600" lvl="1" marL="685800" rtl="0" algn="l">
              <a:lnSpc>
                <a:spcPct val="90000"/>
              </a:lnSpc>
              <a:spcBef>
                <a:spcPts val="500"/>
              </a:spcBef>
              <a:spcAft>
                <a:spcPts val="0"/>
              </a:spcAft>
              <a:buClr>
                <a:schemeClr val="dk1"/>
              </a:buClr>
              <a:buSzPts val="2000"/>
              <a:buChar char="•"/>
            </a:pPr>
            <a:r>
              <a:rPr lang="es-MX" sz="2000"/>
              <a:t>Reanimación de comunidades inactivas (algunas desde 2017): IA, IHC, …</a:t>
            </a:r>
            <a:endParaRPr/>
          </a:p>
          <a:p>
            <a:pPr indent="-228600" lvl="1" marL="685800" rtl="0" algn="l">
              <a:lnSpc>
                <a:spcPct val="90000"/>
              </a:lnSpc>
              <a:spcBef>
                <a:spcPts val="500"/>
              </a:spcBef>
              <a:spcAft>
                <a:spcPts val="0"/>
              </a:spcAft>
              <a:buClr>
                <a:schemeClr val="dk1"/>
              </a:buClr>
              <a:buSzPts val="2000"/>
              <a:buChar char="•"/>
            </a:pPr>
            <a:r>
              <a:rPr lang="es-MX" sz="2000"/>
              <a:t>Reanudación de la reunión anual de las comunidades para presentación de avances</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b8d79ef68e_1_70"/>
          <p:cNvSpPr/>
          <p:nvPr/>
        </p:nvSpPr>
        <p:spPr>
          <a:xfrm>
            <a:off x="1500" y="-10975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g2b8d79ef68e_1_70"/>
          <p:cNvSpPr txBox="1"/>
          <p:nvPr>
            <p:ph type="title"/>
          </p:nvPr>
        </p:nvSpPr>
        <p:spPr>
          <a:xfrm>
            <a:off x="838200" y="365125"/>
            <a:ext cx="10515600" cy="51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5. Grupos de Interés</a:t>
            </a:r>
            <a:endParaRPr/>
          </a:p>
        </p:txBody>
      </p:sp>
      <p:sp>
        <p:nvSpPr>
          <p:cNvPr id="164" name="Google Shape;164;g2b8d79ef68e_1_7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g2b8d79ef68e_1_70"/>
          <p:cNvSpPr txBox="1"/>
          <p:nvPr>
            <p:ph idx="1" type="body"/>
          </p:nvPr>
        </p:nvSpPr>
        <p:spPr>
          <a:xfrm>
            <a:off x="838200" y="724534"/>
            <a:ext cx="10515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t/>
            </a:r>
            <a:endParaRPr sz="1000">
              <a:latin typeface="Arial"/>
              <a:ea typeface="Arial"/>
              <a:cs typeface="Arial"/>
              <a:sym typeface="Arial"/>
            </a:endParaRPr>
          </a:p>
          <a:p>
            <a:pPr indent="0" lvl="0" marL="0" rtl="0" algn="just">
              <a:lnSpc>
                <a:spcPct val="115000"/>
              </a:lnSpc>
              <a:spcBef>
                <a:spcPts val="0"/>
              </a:spcBef>
              <a:spcAft>
                <a:spcPts val="0"/>
              </a:spcAft>
              <a:buNone/>
            </a:pPr>
            <a:r>
              <a:rPr lang="es-MX" sz="2000"/>
              <a:t>Participación en grupos de interés especial para el intercambio de información, conocimiento y buenas prácticas, organizados a través de sus Comités de Redes y Aplicaciones</a:t>
            </a:r>
            <a:r>
              <a:rPr lang="es-MX" sz="1000">
                <a:latin typeface="Arial"/>
                <a:ea typeface="Arial"/>
                <a:cs typeface="Arial"/>
                <a:sym typeface="Arial"/>
              </a:rPr>
              <a:t>:</a:t>
            </a:r>
            <a:endParaRPr sz="1000">
              <a:latin typeface="Arial"/>
              <a:ea typeface="Arial"/>
              <a:cs typeface="Arial"/>
              <a:sym typeface="Arial"/>
            </a:endParaRPr>
          </a:p>
          <a:p>
            <a:pPr indent="0" lvl="1" marL="0" rtl="0" algn="l">
              <a:lnSpc>
                <a:spcPct val="90000"/>
              </a:lnSpc>
              <a:spcBef>
                <a:spcPts val="500"/>
              </a:spcBef>
              <a:spcAft>
                <a:spcPts val="0"/>
              </a:spcAft>
              <a:buClr>
                <a:schemeClr val="dk1"/>
              </a:buClr>
              <a:buSzPts val="2000"/>
              <a:buNone/>
            </a:pPr>
            <a:r>
              <a:t/>
            </a:r>
            <a:endParaRPr sz="2000"/>
          </a:p>
        </p:txBody>
      </p:sp>
      <p:graphicFrame>
        <p:nvGraphicFramePr>
          <p:cNvPr id="166" name="Google Shape;166;g2b8d79ef68e_1_70"/>
          <p:cNvGraphicFramePr/>
          <p:nvPr/>
        </p:nvGraphicFramePr>
        <p:xfrm>
          <a:off x="838200" y="2100450"/>
          <a:ext cx="3000000" cy="3000000"/>
        </p:xfrm>
        <a:graphic>
          <a:graphicData uri="http://schemas.openxmlformats.org/drawingml/2006/table">
            <a:tbl>
              <a:tblPr>
                <a:noFill/>
                <a:tableStyleId>{D1003ABC-5125-4085-A70E-849A4435D4C4}</a:tableStyleId>
              </a:tblPr>
              <a:tblGrid>
                <a:gridCol w="5130425"/>
                <a:gridCol w="5156575"/>
              </a:tblGrid>
              <a:tr h="121350">
                <a:tc>
                  <a:txBody>
                    <a:bodyPr/>
                    <a:lstStyle/>
                    <a:p>
                      <a:pPr indent="0" lvl="0" marL="0" rtl="0" algn="ctr">
                        <a:spcBef>
                          <a:spcPts val="0"/>
                        </a:spcBef>
                        <a:spcAft>
                          <a:spcPts val="0"/>
                        </a:spcAft>
                        <a:buNone/>
                      </a:pPr>
                      <a:r>
                        <a:rPr b="1" lang="es-MX"/>
                        <a:t>Comunidad</a:t>
                      </a:r>
                      <a:endParaRPr b="1"/>
                    </a:p>
                  </a:txBody>
                  <a:tcPr marT="91425" marB="91425" marR="91425" marL="91425"/>
                </a:tc>
                <a:tc>
                  <a:txBody>
                    <a:bodyPr/>
                    <a:lstStyle/>
                    <a:p>
                      <a:pPr indent="0" lvl="0" marL="0" rtl="0" algn="ctr">
                        <a:spcBef>
                          <a:spcPts val="0"/>
                        </a:spcBef>
                        <a:spcAft>
                          <a:spcPts val="0"/>
                        </a:spcAft>
                        <a:buNone/>
                      </a:pPr>
                      <a:r>
                        <a:rPr b="1" lang="es-MX"/>
                        <a:t>Grupo Técnico</a:t>
                      </a:r>
                      <a:endParaRPr b="1"/>
                    </a:p>
                  </a:txBody>
                  <a:tcPr marT="91425" marB="91425" marR="91425" marL="91425"/>
                </a:tc>
              </a:tr>
              <a:tr h="381000">
                <a:tc>
                  <a:txBody>
                    <a:bodyPr/>
                    <a:lstStyle/>
                    <a:p>
                      <a:pPr indent="0" lvl="0" marL="0" rtl="0" algn="l">
                        <a:spcBef>
                          <a:spcPts val="0"/>
                        </a:spcBef>
                        <a:spcAft>
                          <a:spcPts val="0"/>
                        </a:spcAft>
                        <a:buNone/>
                      </a:pPr>
                      <a:r>
                        <a:rPr b="1" lang="es-MX"/>
                        <a:t>Arte y Ciencia</a:t>
                      </a:r>
                      <a:r>
                        <a:rPr lang="es-MX"/>
                        <a:t>: No hay presencia del coordinador</a:t>
                      </a:r>
                      <a:endParaRPr/>
                    </a:p>
                  </a:txBody>
                  <a:tcPr marT="91425" marB="91425" marR="91425" marL="91425"/>
                </a:tc>
                <a:tc>
                  <a:txBody>
                    <a:bodyPr/>
                    <a:lstStyle/>
                    <a:p>
                      <a:pPr indent="0" lvl="0" marL="0" rtl="0" algn="l">
                        <a:spcBef>
                          <a:spcPts val="0"/>
                        </a:spcBef>
                        <a:spcAft>
                          <a:spcPts val="0"/>
                        </a:spcAft>
                        <a:buNone/>
                      </a:pPr>
                      <a:r>
                        <a:rPr b="1" lang="es-MX"/>
                        <a:t>Capacitación</a:t>
                      </a:r>
                      <a:r>
                        <a:rPr lang="es-MX"/>
                        <a:t>: </a:t>
                      </a:r>
                      <a:r>
                        <a:rPr lang="es-MX">
                          <a:solidFill>
                            <a:schemeClr val="dk1"/>
                          </a:solidFill>
                        </a:rPr>
                        <a:t>Sin </a:t>
                      </a:r>
                      <a:r>
                        <a:rPr lang="es-MX">
                          <a:solidFill>
                            <a:schemeClr val="dk1"/>
                          </a:solidFill>
                        </a:rPr>
                        <a:t>coordinador</a:t>
                      </a:r>
                      <a:endParaRPr/>
                    </a:p>
                  </a:txBody>
                  <a:tcPr marT="91425" marB="91425" marR="91425" marL="91425"/>
                </a:tc>
              </a:tr>
              <a:tr h="381000">
                <a:tc>
                  <a:txBody>
                    <a:bodyPr/>
                    <a:lstStyle/>
                    <a:p>
                      <a:pPr indent="0" lvl="0" marL="0" rtl="0" algn="l">
                        <a:spcBef>
                          <a:spcPts val="0"/>
                        </a:spcBef>
                        <a:spcAft>
                          <a:spcPts val="0"/>
                        </a:spcAft>
                        <a:buNone/>
                      </a:pPr>
                      <a:r>
                        <a:rPr b="1" lang="es-MX"/>
                        <a:t>Astronomía</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Cómputo en la nube</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CiimarGoMC</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Federación</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Estudios Socioambientales</a:t>
                      </a:r>
                      <a:r>
                        <a:rPr lang="es-MX"/>
                        <a:t>: Activa</a:t>
                      </a:r>
                      <a:endParaRPr/>
                    </a:p>
                  </a:txBody>
                  <a:tcPr marT="91425" marB="91425" marR="91425" marL="91425"/>
                </a:tc>
                <a:tc>
                  <a:txBody>
                    <a:bodyPr/>
                    <a:lstStyle/>
                    <a:p>
                      <a:pPr indent="0" lvl="0" marL="0" rtl="0" algn="l">
                        <a:spcBef>
                          <a:spcPts val="0"/>
                        </a:spcBef>
                        <a:spcAft>
                          <a:spcPts val="0"/>
                        </a:spcAft>
                        <a:buNone/>
                      </a:pPr>
                      <a:r>
                        <a:rPr b="1" lang="es-MX"/>
                        <a:t>Gobierno de TI</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IA</a:t>
                      </a:r>
                      <a:r>
                        <a:rPr lang="es-MX"/>
                        <a:t>: </a:t>
                      </a:r>
                      <a:r>
                        <a:rPr lang="es-MX">
                          <a:solidFill>
                            <a:schemeClr val="dk1"/>
                          </a:solidFill>
                        </a:rPr>
                        <a:t>Sin </a:t>
                      </a:r>
                      <a:r>
                        <a:rPr lang="es-MX">
                          <a:solidFill>
                            <a:schemeClr val="dk1"/>
                          </a:solidFill>
                        </a:rPr>
                        <a:t>coordinador</a:t>
                      </a:r>
                      <a:endParaRPr/>
                    </a:p>
                  </a:txBody>
                  <a:tcPr marT="91425" marB="91425" marR="91425" marL="91425"/>
                </a:tc>
                <a:tc>
                  <a:txBody>
                    <a:bodyPr/>
                    <a:lstStyle/>
                    <a:p>
                      <a:pPr indent="0" lvl="0" marL="0" rtl="0" algn="l">
                        <a:spcBef>
                          <a:spcPts val="0"/>
                        </a:spcBef>
                        <a:spcAft>
                          <a:spcPts val="0"/>
                        </a:spcAft>
                        <a:buNone/>
                      </a:pPr>
                      <a:r>
                        <a:rPr b="1" lang="es-MX"/>
                        <a:t>IPv6</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IHC</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Multicast</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RedLATE-MX</a:t>
                      </a:r>
                      <a:r>
                        <a:rPr lang="es-MX"/>
                        <a:t>: Activa</a:t>
                      </a:r>
                      <a:endParaRPr/>
                    </a:p>
                  </a:txBody>
                  <a:tcPr marT="91425" marB="91425" marR="91425" marL="91425"/>
                </a:tc>
                <a:tc>
                  <a:txBody>
                    <a:bodyPr/>
                    <a:lstStyle/>
                    <a:p>
                      <a:pPr indent="0" lvl="0" marL="0" rtl="0" algn="l">
                        <a:spcBef>
                          <a:spcPts val="0"/>
                        </a:spcBef>
                        <a:spcAft>
                          <a:spcPts val="0"/>
                        </a:spcAft>
                        <a:buNone/>
                      </a:pPr>
                      <a:r>
                        <a:rPr b="1" lang="es-MX"/>
                        <a:t>SDN/NFV</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REMERI</a:t>
                      </a:r>
                      <a:r>
                        <a:rPr lang="es-MX"/>
                        <a:t>: Activa</a:t>
                      </a:r>
                      <a:endParaRPr/>
                    </a:p>
                  </a:txBody>
                  <a:tcPr marT="91425" marB="91425" marR="91425" marL="91425"/>
                </a:tc>
                <a:tc>
                  <a:txBody>
                    <a:bodyPr/>
                    <a:lstStyle/>
                    <a:p>
                      <a:pPr indent="0" lvl="0" marL="0" rtl="0" algn="l">
                        <a:spcBef>
                          <a:spcPts val="0"/>
                        </a:spcBef>
                        <a:spcAft>
                          <a:spcPts val="0"/>
                        </a:spcAft>
                        <a:buNone/>
                      </a:pPr>
                      <a:r>
                        <a:rPr b="1" lang="es-MX"/>
                        <a:t>Seguridad</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Supercómputo</a:t>
                      </a:r>
                      <a:r>
                        <a:rPr lang="es-MX"/>
                        <a:t>: Activa</a:t>
                      </a:r>
                      <a:endParaRPr/>
                    </a:p>
                  </a:txBody>
                  <a:tcPr marT="91425" marB="91425" marR="91425" marL="91425"/>
                </a:tc>
                <a:tc>
                  <a:txBody>
                    <a:bodyPr/>
                    <a:lstStyle/>
                    <a:p>
                      <a:pPr indent="0" lvl="0" marL="0" rtl="0" algn="l">
                        <a:spcBef>
                          <a:spcPts val="0"/>
                        </a:spcBef>
                        <a:spcAft>
                          <a:spcPts val="0"/>
                        </a:spcAft>
                        <a:buNone/>
                      </a:pPr>
                      <a:r>
                        <a:rPr b="1" lang="es-MX"/>
                        <a:t>Videoconferencia</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Salud</a:t>
                      </a:r>
                      <a:r>
                        <a:rPr lang="es-MX"/>
                        <a:t>: Activa</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g2b8d79ef68e_1_89"/>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g2b8d79ef68e_1_89"/>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6. Eventos y Capacitaciones</a:t>
            </a:r>
            <a:endParaRPr/>
          </a:p>
        </p:txBody>
      </p:sp>
      <p:sp>
        <p:nvSpPr>
          <p:cNvPr id="173" name="Google Shape;173;g2b8d79ef68e_1_8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g2b8d79ef68e_1_89"/>
          <p:cNvSpPr txBox="1"/>
          <p:nvPr>
            <p:ph idx="1" type="body"/>
          </p:nvPr>
        </p:nvSpPr>
        <p:spPr>
          <a:xfrm>
            <a:off x="222500" y="1929375"/>
            <a:ext cx="11778900" cy="4251900"/>
          </a:xfrm>
          <a:prstGeom prst="rect">
            <a:avLst/>
          </a:prstGeom>
          <a:noFill/>
          <a:ln>
            <a:noFill/>
          </a:ln>
        </p:spPr>
        <p:txBody>
          <a:bodyPr anchorCtr="0" anchor="t" bIns="45700" lIns="91425" spcFirstLastPara="1" rIns="91425" wrap="square" tIns="45700">
            <a:normAutofit/>
          </a:bodyPr>
          <a:lstStyle/>
          <a:p>
            <a:pPr indent="0" lvl="0" marL="228600" rtl="0" algn="just">
              <a:lnSpc>
                <a:spcPct val="115000"/>
              </a:lnSpc>
              <a:spcBef>
                <a:spcPts val="0"/>
              </a:spcBef>
              <a:spcAft>
                <a:spcPts val="0"/>
              </a:spcAft>
              <a:buNone/>
            </a:pPr>
            <a:r>
              <a:t/>
            </a:r>
            <a:endParaRPr sz="1000">
              <a:latin typeface="Arial"/>
              <a:ea typeface="Arial"/>
              <a:cs typeface="Arial"/>
              <a:sym typeface="Arial"/>
            </a:endParaRPr>
          </a:p>
          <a:p>
            <a:pPr indent="0" lvl="0" marL="0" rtl="0" algn="just">
              <a:lnSpc>
                <a:spcPct val="115000"/>
              </a:lnSpc>
              <a:spcBef>
                <a:spcPts val="0"/>
              </a:spcBef>
              <a:spcAft>
                <a:spcPts val="0"/>
              </a:spcAft>
              <a:buNone/>
            </a:pPr>
            <a:r>
              <a:rPr lang="es-MX" sz="2000"/>
              <a:t>Participación en Eventos y Capacitaciones realizadas por las Redes Nacionales de Investigación y Educación (RNIE) a nivel nacional e internacional.</a:t>
            </a:r>
            <a:endParaRPr sz="2000"/>
          </a:p>
          <a:p>
            <a:pPr indent="-355600" lvl="0" marL="457200" rtl="0" algn="just">
              <a:lnSpc>
                <a:spcPct val="115000"/>
              </a:lnSpc>
              <a:spcBef>
                <a:spcPts val="0"/>
              </a:spcBef>
              <a:spcAft>
                <a:spcPts val="0"/>
              </a:spcAft>
              <a:buSzPts val="2000"/>
              <a:buChar char="•"/>
            </a:pPr>
            <a:r>
              <a:rPr lang="es-MX" sz="2000"/>
              <a:t>Jornadas de Ciberseguridad.</a:t>
            </a:r>
            <a:endParaRPr sz="2000"/>
          </a:p>
          <a:p>
            <a:pPr indent="-355600" lvl="0" marL="457200" rtl="0" algn="just">
              <a:lnSpc>
                <a:spcPct val="115000"/>
              </a:lnSpc>
              <a:spcBef>
                <a:spcPts val="0"/>
              </a:spcBef>
              <a:spcAft>
                <a:spcPts val="0"/>
              </a:spcAft>
              <a:buSzPts val="2000"/>
              <a:buChar char="•"/>
            </a:pPr>
            <a:r>
              <a:rPr lang="es-MX" sz="2000"/>
              <a:t>TICAL</a:t>
            </a:r>
            <a:endParaRPr sz="2000"/>
          </a:p>
          <a:p>
            <a:pPr indent="-355600" lvl="0" marL="457200" rtl="0" algn="just">
              <a:lnSpc>
                <a:spcPct val="115000"/>
              </a:lnSpc>
              <a:spcBef>
                <a:spcPts val="0"/>
              </a:spcBef>
              <a:spcAft>
                <a:spcPts val="0"/>
              </a:spcAft>
              <a:buSzPts val="2000"/>
              <a:buChar char="•"/>
            </a:pPr>
            <a:r>
              <a:rPr lang="es-MX" sz="2000"/>
              <a:t>Plataforma de Formación Regional</a:t>
            </a:r>
            <a:endParaRPr sz="2000"/>
          </a:p>
          <a:p>
            <a:pPr indent="-355600" lvl="0" marL="457200" rtl="0" algn="just">
              <a:lnSpc>
                <a:spcPct val="115000"/>
              </a:lnSpc>
              <a:spcBef>
                <a:spcPts val="0"/>
              </a:spcBef>
              <a:spcAft>
                <a:spcPts val="0"/>
              </a:spcAft>
              <a:buSzPts val="2000"/>
              <a:buChar char="•"/>
            </a:pPr>
            <a:r>
              <a:rPr lang="es-MX" sz="2000"/>
              <a:t>Learning Academy</a:t>
            </a:r>
            <a:endParaRPr sz="2000"/>
          </a:p>
          <a:p>
            <a:pPr indent="0" lvl="0" marL="457200" rtl="0" algn="just">
              <a:lnSpc>
                <a:spcPct val="115000"/>
              </a:lnSpc>
              <a:spcBef>
                <a:spcPts val="0"/>
              </a:spcBef>
              <a:spcAft>
                <a:spcPts val="0"/>
              </a:spcAft>
              <a:buNone/>
            </a:pPr>
            <a:r>
              <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75" name="Google Shape;175;g2b8d79ef68e_1_89"/>
          <p:cNvPicPr preferRelativeResize="0"/>
          <p:nvPr/>
        </p:nvPicPr>
        <p:blipFill>
          <a:blip r:embed="rId3">
            <a:alphaModFix/>
          </a:blip>
          <a:stretch>
            <a:fillRect/>
          </a:stretch>
        </p:blipFill>
        <p:spPr>
          <a:xfrm>
            <a:off x="1680362" y="4382475"/>
            <a:ext cx="9945864" cy="302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b8d79ef68e_1_9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g2b8d79ef68e_1_96"/>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7. Identificación de pares</a:t>
            </a:r>
            <a:endParaRPr/>
          </a:p>
        </p:txBody>
      </p:sp>
      <p:sp>
        <p:nvSpPr>
          <p:cNvPr id="182" name="Google Shape;182;g2b8d79ef68e_1_9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g2b8d79ef68e_1_96"/>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Posibilidad de crear una red de contactos a nivel internacional de acuerdo a su especialidad e interés.</a:t>
            </a:r>
            <a:endParaRPr sz="1000">
              <a:latin typeface="Arial"/>
              <a:ea typeface="Arial"/>
              <a:cs typeface="Arial"/>
              <a:sym typeface="Arial"/>
            </a:endParaRPr>
          </a:p>
          <a:p>
            <a:pPr indent="0" lvl="0" marL="228600" rtl="0" algn="just">
              <a:lnSpc>
                <a:spcPct val="115000"/>
              </a:lnSpc>
              <a:spcBef>
                <a:spcPts val="0"/>
              </a:spcBef>
              <a:spcAft>
                <a:spcPts val="0"/>
              </a:spcAft>
              <a:buNone/>
            </a:pPr>
            <a:r>
              <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84" name="Google Shape;184;g2b8d79ef68e_1_96"/>
          <p:cNvPicPr preferRelativeResize="0"/>
          <p:nvPr/>
        </p:nvPicPr>
        <p:blipFill>
          <a:blip r:embed="rId3">
            <a:alphaModFix/>
          </a:blip>
          <a:stretch>
            <a:fillRect/>
          </a:stretch>
        </p:blipFill>
        <p:spPr>
          <a:xfrm>
            <a:off x="4249250" y="2657200"/>
            <a:ext cx="3315500" cy="4124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g2b8d79ef68e_1_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g2b8d79ef68e_1_0"/>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Beneficios</a:t>
            </a:r>
            <a:endParaRPr/>
          </a:p>
        </p:txBody>
      </p:sp>
      <p:sp>
        <p:nvSpPr>
          <p:cNvPr id="94" name="Google Shape;94;g2b8d79ef68e_1_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g2b8d79ef68e_1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77500" lnSpcReduction="20000"/>
          </a:bodyPr>
          <a:lstStyle/>
          <a:p>
            <a:pPr indent="-212725" lvl="0" marL="228600" rtl="0" algn="just">
              <a:lnSpc>
                <a:spcPct val="115000"/>
              </a:lnSpc>
              <a:spcBef>
                <a:spcPts val="0"/>
              </a:spcBef>
              <a:spcAft>
                <a:spcPts val="0"/>
              </a:spcAft>
              <a:buSzPct val="100000"/>
              <a:buAutoNum type="arabicPeriod"/>
            </a:pPr>
            <a:r>
              <a:rPr lang="es-MX" sz="2000"/>
              <a:t>Acceso a las Redes Nacionales de Investigación y Educación (RNIE) asociadas, a nivel internacional, tales como Internet2, RNP, REUNA, CEDIA entre otras y a beneficios de las Redes Regionales de Investigación y Educación (RRIE) tales como RedCLARA, GÉANT entre otras.</a:t>
            </a:r>
            <a:endParaRPr sz="2000"/>
          </a:p>
          <a:p>
            <a:pPr indent="-212725" lvl="0" marL="228600" rtl="0" algn="just">
              <a:lnSpc>
                <a:spcPct val="115000"/>
              </a:lnSpc>
              <a:spcBef>
                <a:spcPts val="0"/>
              </a:spcBef>
              <a:spcAft>
                <a:spcPts val="0"/>
              </a:spcAft>
              <a:buSzPct val="100000"/>
              <a:buAutoNum type="arabicPeriod"/>
            </a:pPr>
            <a:r>
              <a:rPr lang="es-MX" sz="2000"/>
              <a:t>Participación en Proyectos y Programas con organismos e instituciones nacionales e internacionales, a través de CUDI.</a:t>
            </a:r>
            <a:endParaRPr sz="1000">
              <a:latin typeface="Arial"/>
              <a:ea typeface="Arial"/>
              <a:cs typeface="Arial"/>
              <a:sym typeface="Arial"/>
            </a:endParaRPr>
          </a:p>
          <a:p>
            <a:pPr indent="-202882" lvl="0" marL="228600" rtl="0" algn="just">
              <a:lnSpc>
                <a:spcPct val="115000"/>
              </a:lnSpc>
              <a:spcBef>
                <a:spcPts val="0"/>
              </a:spcBef>
              <a:spcAft>
                <a:spcPts val="0"/>
              </a:spcAft>
              <a:buSzPct val="90000"/>
              <a:buAutoNum type="arabicPeriod"/>
            </a:pPr>
            <a:r>
              <a:rPr lang="es-MX" sz="2000"/>
              <a:t>Acceso al IXP-CDMX, IXP-Guadalajara, IXP-Yucatán para las instituciones con infraestructura en estas ciudades, con el descuento correspondiente a la membresía.</a:t>
            </a:r>
            <a:endParaRPr sz="1000">
              <a:latin typeface="Arial"/>
              <a:ea typeface="Arial"/>
              <a:cs typeface="Arial"/>
              <a:sym typeface="Arial"/>
            </a:endParaRPr>
          </a:p>
          <a:p>
            <a:pPr indent="-202882" lvl="0" marL="228600" rtl="0" algn="just">
              <a:lnSpc>
                <a:spcPct val="115000"/>
              </a:lnSpc>
              <a:spcBef>
                <a:spcPts val="0"/>
              </a:spcBef>
              <a:spcAft>
                <a:spcPts val="0"/>
              </a:spcAft>
              <a:buSzPct val="90000"/>
              <a:buAutoNum type="arabicPeriod"/>
            </a:pPr>
            <a:r>
              <a:rPr lang="es-MX" sz="2000"/>
              <a:t>Acceso a los servicios desarrollados para soporte de los nuevos modelos educativos digitales (CSIRT-CUDI, NOC-CUDI, VC-CUDI, eduroam, Federación de Identidades, Plataforma de Colaboración CUDI, entre otras.</a:t>
            </a:r>
            <a:endParaRPr sz="1000">
              <a:latin typeface="Arial"/>
              <a:ea typeface="Arial"/>
              <a:cs typeface="Arial"/>
              <a:sym typeface="Arial"/>
            </a:endParaRPr>
          </a:p>
          <a:p>
            <a:pPr indent="-202882" lvl="0" marL="228600" rtl="0" algn="just">
              <a:lnSpc>
                <a:spcPct val="115000"/>
              </a:lnSpc>
              <a:spcBef>
                <a:spcPts val="0"/>
              </a:spcBef>
              <a:spcAft>
                <a:spcPts val="0"/>
              </a:spcAft>
              <a:buSzPct val="90000"/>
              <a:buAutoNum type="arabicPeriod"/>
            </a:pPr>
            <a:r>
              <a:rPr lang="es-MX" sz="2000"/>
              <a:t>Participación en grupos de interés especial para el intercambio de información, conocimiento y buenas prácticas, organizados a través de sus Comités de Redes y Aplicaciones</a:t>
            </a:r>
            <a:r>
              <a:rPr lang="es-MX" sz="1000">
                <a:latin typeface="Arial"/>
                <a:ea typeface="Arial"/>
                <a:cs typeface="Arial"/>
                <a:sym typeface="Arial"/>
              </a:rPr>
              <a:t>:</a:t>
            </a:r>
            <a:endParaRPr sz="1000">
              <a:latin typeface="Arial"/>
              <a:ea typeface="Arial"/>
              <a:cs typeface="Arial"/>
              <a:sym typeface="Arial"/>
            </a:endParaRPr>
          </a:p>
          <a:p>
            <a:pPr indent="-202882" lvl="0" marL="228600" rtl="0" algn="just">
              <a:lnSpc>
                <a:spcPct val="115000"/>
              </a:lnSpc>
              <a:spcBef>
                <a:spcPts val="0"/>
              </a:spcBef>
              <a:spcAft>
                <a:spcPts val="0"/>
              </a:spcAft>
              <a:buSzPct val="90000"/>
              <a:buAutoNum type="arabicPeriod"/>
            </a:pPr>
            <a:r>
              <a:rPr lang="es-MX" sz="2000"/>
              <a:t>Participación en Eventos y Capacitaciones realizadas por las Redes Nacionales de Investigación y Educación (RNIE) a nivel nacional e internacional.</a:t>
            </a:r>
            <a:endParaRPr sz="2000"/>
          </a:p>
          <a:p>
            <a:pPr indent="-202882" lvl="0" marL="228600" rtl="0" algn="just">
              <a:lnSpc>
                <a:spcPct val="115000"/>
              </a:lnSpc>
              <a:spcBef>
                <a:spcPts val="0"/>
              </a:spcBef>
              <a:spcAft>
                <a:spcPts val="0"/>
              </a:spcAft>
              <a:buSzPct val="90000"/>
              <a:buAutoNum type="arabicPeriod"/>
            </a:pPr>
            <a:r>
              <a:rPr lang="es-MX" sz="2000"/>
              <a:t>Posibilidad de crear una red de contactos a nivel internacional de acuerdo a su especialidad e interés.</a:t>
            </a:r>
            <a:endParaRPr sz="2000"/>
          </a:p>
          <a:p>
            <a:pPr indent="-212725" lvl="0" marL="228600" rtl="0" algn="just">
              <a:lnSpc>
                <a:spcPct val="115000"/>
              </a:lnSpc>
              <a:spcBef>
                <a:spcPts val="0"/>
              </a:spcBef>
              <a:spcAft>
                <a:spcPts val="0"/>
              </a:spcAft>
              <a:buSzPct val="100000"/>
              <a:buAutoNum type="arabicPeriod"/>
            </a:pPr>
            <a:r>
              <a:rPr lang="es-MX" sz="2000"/>
              <a:t>Acceso a los descuentos especiales en servicios y cursos que oferte la Asociación individualmente o en convenio con otras organizaciones.</a:t>
            </a:r>
            <a:endParaRPr sz="2000"/>
          </a:p>
          <a:p>
            <a:pPr indent="0" lvl="0" marL="0" rtl="0" algn="just">
              <a:lnSpc>
                <a:spcPct val="115000"/>
              </a:lnSpc>
              <a:spcBef>
                <a:spcPts val="0"/>
              </a:spcBef>
              <a:spcAft>
                <a:spcPts val="0"/>
              </a:spcAft>
              <a:buNone/>
            </a:pPr>
            <a:r>
              <a:t/>
            </a:r>
            <a:endParaRPr sz="1000">
              <a:latin typeface="Arial"/>
              <a:ea typeface="Arial"/>
              <a:cs typeface="Arial"/>
              <a:sym typeface="Arial"/>
            </a:endParaRPr>
          </a:p>
          <a:p>
            <a:pPr indent="-101600" lvl="1" marL="685800" rtl="0" algn="l">
              <a:lnSpc>
                <a:spcPct val="90000"/>
              </a:lnSpc>
              <a:spcBef>
                <a:spcPts val="500"/>
              </a:spcBef>
              <a:spcAft>
                <a:spcPts val="0"/>
              </a:spcAft>
              <a:buClr>
                <a:schemeClr val="dk1"/>
              </a:buClr>
              <a:buSzPct val="71428"/>
              <a:buNone/>
            </a:pPr>
            <a:r>
              <a:t/>
            </a:r>
            <a:endParaRPr sz="28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g2b8d79ef68e_1_5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g2b8d79ef68e_1_54"/>
          <p:cNvSpPr txBox="1"/>
          <p:nvPr>
            <p:ph type="title"/>
          </p:nvPr>
        </p:nvSpPr>
        <p:spPr>
          <a:xfrm>
            <a:off x="838200" y="365125"/>
            <a:ext cx="106848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1. Convenios exclusivos</a:t>
            </a:r>
            <a:endParaRPr/>
          </a:p>
        </p:txBody>
      </p:sp>
      <p:sp>
        <p:nvSpPr>
          <p:cNvPr id="102" name="Google Shape;102;g2b8d79ef68e_1_5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g2b8d79ef68e_1_54"/>
          <p:cNvSpPr txBox="1"/>
          <p:nvPr>
            <p:ph idx="1" type="body"/>
          </p:nvPr>
        </p:nvSpPr>
        <p:spPr>
          <a:xfrm>
            <a:off x="669025" y="2178175"/>
            <a:ext cx="50241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Acceso a las Redes Nacionales de Investigación y Educación (RNIE) asociadas, a nivel internacional, tales como Internet2, RNP, REUNA, CEDIA entre otras y a beneficios de las Redes Regionales de Investigación y Educación (RRIE) tales como RedCLARA, GÉANT entre otras.</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04" name="Google Shape;104;g2b8d79ef68e_1_54"/>
          <p:cNvPicPr preferRelativeResize="0"/>
          <p:nvPr/>
        </p:nvPicPr>
        <p:blipFill rotWithShape="1">
          <a:blip r:embed="rId3">
            <a:alphaModFix/>
          </a:blip>
          <a:srcRect b="0" l="0" r="42353" t="22281"/>
          <a:stretch/>
        </p:blipFill>
        <p:spPr>
          <a:xfrm>
            <a:off x="5902600" y="1837750"/>
            <a:ext cx="6286400" cy="469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2b8d79ef68e_1_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g2b8d79ef68e_1_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11" name="Google Shape;111;g2b8d79ef68e_1_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g2b8d79ef68e_1_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rPr lang="es-MX" sz="3000"/>
              <a:t>Salud</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Objetivo: Expandir y fortalecer la cooperación científica  y educativa en salud en América Latina  mediante la implementación de actividades  de colaboración que apoyen el desarrollo de  una red de telemedicina regional basada en la  experiencia de la Red Universitaria de  Telemedicina (RUTE) de Brasil.</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13" name="Google Shape;113;g2b8d79ef68e_1_7"/>
          <p:cNvPicPr preferRelativeResize="0"/>
          <p:nvPr/>
        </p:nvPicPr>
        <p:blipFill>
          <a:blip r:embed="rId3">
            <a:alphaModFix/>
          </a:blip>
          <a:stretch>
            <a:fillRect/>
          </a:stretch>
        </p:blipFill>
        <p:spPr>
          <a:xfrm>
            <a:off x="7760850" y="1811575"/>
            <a:ext cx="3161075" cy="122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g2b8d79ef68e_1_1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g2b8d79ef68e_1_1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20" name="Google Shape;120;g2b8d79ef68e_1_1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g2b8d79ef68e_1_1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s-MX" sz="3000"/>
              <a:t>Salud</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El Proyecto ECHO® (Extension for Community Health Outcomes). Es un programa de teleconferencias a través de las cuáles se proporciona mentoría utilizando tecnología y se incrementa la colaboración y diseminación de mejores prácticas, usando casos de estudio como base fundamental de aprendizaje. Las reuniones se realizan por medio de la plataforma ZOOM y constan de charlas de actualización, así como presentaciones de casos por parte de los participantes.</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ct val="100000"/>
              <a:buNone/>
            </a:pPr>
            <a:r>
              <a:t/>
            </a:r>
            <a:endParaRPr sz="2000"/>
          </a:p>
          <a:p>
            <a:pPr indent="-101600" lvl="1" marL="685800" rtl="0" algn="l">
              <a:lnSpc>
                <a:spcPct val="90000"/>
              </a:lnSpc>
              <a:spcBef>
                <a:spcPts val="500"/>
              </a:spcBef>
              <a:spcAft>
                <a:spcPts val="0"/>
              </a:spcAft>
              <a:buClr>
                <a:schemeClr val="dk1"/>
              </a:buClr>
              <a:buSzPct val="100000"/>
              <a:buNone/>
            </a:pPr>
            <a:r>
              <a:t/>
            </a:r>
            <a:endParaRPr sz="2000"/>
          </a:p>
        </p:txBody>
      </p:sp>
      <p:pic>
        <p:nvPicPr>
          <p:cNvPr id="122" name="Google Shape;122;g2b8d79ef68e_1_17"/>
          <p:cNvPicPr preferRelativeResize="0"/>
          <p:nvPr/>
        </p:nvPicPr>
        <p:blipFill>
          <a:blip r:embed="rId3">
            <a:alphaModFix/>
          </a:blip>
          <a:stretch>
            <a:fillRect/>
          </a:stretch>
        </p:blipFill>
        <p:spPr>
          <a:xfrm>
            <a:off x="8626350" y="1784025"/>
            <a:ext cx="2620500" cy="129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2b8d79ef68e_1_2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g2b8d79ef68e_1_2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29" name="Google Shape;129;g2b8d79ef68e_1_2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g2b8d79ef68e_1_2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s-MX" sz="3000"/>
              <a:t>Estudios Socioambientales</a:t>
            </a:r>
            <a:endParaRPr sz="3000"/>
          </a:p>
          <a:p>
            <a:pPr indent="0" lvl="0" marL="22860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MX"/>
              <a:t>El Proyecto Academia Copernicus: </a:t>
            </a:r>
            <a:endParaRPr/>
          </a:p>
          <a:p>
            <a:pPr indent="0" lvl="0" marL="228600" rtl="0" algn="l">
              <a:spcBef>
                <a:spcPts val="0"/>
              </a:spcBef>
              <a:spcAft>
                <a:spcPts val="0"/>
              </a:spcAft>
              <a:buClr>
                <a:schemeClr val="dk1"/>
              </a:buClr>
              <a:buSzPts val="1100"/>
              <a:buFont typeface="Arial"/>
              <a:buNone/>
            </a:pPr>
            <a:r>
              <a:rPr lang="es-MX"/>
              <a:t>1. Difusión del nuevo conocimiento de innovación, ciencia y tecnología en observación de la tierra.</a:t>
            </a:r>
            <a:endParaRPr/>
          </a:p>
          <a:p>
            <a:pPr indent="0" lvl="0" marL="228600" rtl="0" algn="l">
              <a:spcBef>
                <a:spcPts val="0"/>
              </a:spcBef>
              <a:spcAft>
                <a:spcPts val="0"/>
              </a:spcAft>
              <a:buClr>
                <a:schemeClr val="dk1"/>
              </a:buClr>
              <a:buSzPts val="1100"/>
              <a:buFont typeface="Arial"/>
              <a:buNone/>
            </a:pPr>
            <a:r>
              <a:rPr lang="es-MX"/>
              <a:t>2. Creación y apoyo a comunidades de aprendizaje.</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31" name="Google Shape;131;g2b8d79ef68e_1_27"/>
          <p:cNvPicPr preferRelativeResize="0"/>
          <p:nvPr/>
        </p:nvPicPr>
        <p:blipFill>
          <a:blip r:embed="rId3">
            <a:alphaModFix/>
          </a:blip>
          <a:stretch>
            <a:fillRect/>
          </a:stretch>
        </p:blipFill>
        <p:spPr>
          <a:xfrm>
            <a:off x="7909825" y="4449825"/>
            <a:ext cx="4096500" cy="2355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g2b8d79ef68e_1_3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g2b8d79ef68e_1_3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38" name="Google Shape;138;g2b8d79ef68e_1_3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g2b8d79ef68e_1_3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es-MX" sz="3000"/>
              <a:t>Estudios Socioambientales</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1: Curso para desarrollo de capacidades con código abierto - GEOServer</a:t>
            </a:r>
            <a:endParaRPr/>
          </a:p>
          <a:p>
            <a:pPr indent="0" lvl="0" marL="228600" rtl="0" algn="l">
              <a:spcBef>
                <a:spcPts val="0"/>
              </a:spcBef>
              <a:spcAft>
                <a:spcPts val="0"/>
              </a:spcAft>
              <a:buNone/>
            </a:pPr>
            <a:r>
              <a:rPr lang="es-MX"/>
              <a:t>2: Inter-American Academy</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40" name="Google Shape;140;g2b8d79ef68e_1_37"/>
          <p:cNvPicPr preferRelativeResize="0"/>
          <p:nvPr/>
        </p:nvPicPr>
        <p:blipFill>
          <a:blip r:embed="rId3">
            <a:alphaModFix/>
          </a:blip>
          <a:stretch>
            <a:fillRect/>
          </a:stretch>
        </p:blipFill>
        <p:spPr>
          <a:xfrm>
            <a:off x="7054325" y="1929375"/>
            <a:ext cx="4400624" cy="128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b8d79ef68e_1_62"/>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g2b8d79ef68e_1_62"/>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3. IXP</a:t>
            </a:r>
            <a:endParaRPr/>
          </a:p>
        </p:txBody>
      </p:sp>
      <p:sp>
        <p:nvSpPr>
          <p:cNvPr id="147" name="Google Shape;147;g2b8d79ef68e_1_62"/>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g2b8d79ef68e_1_62"/>
          <p:cNvSpPr txBox="1"/>
          <p:nvPr>
            <p:ph idx="1" type="body"/>
          </p:nvPr>
        </p:nvSpPr>
        <p:spPr>
          <a:xfrm>
            <a:off x="838200" y="1929375"/>
            <a:ext cx="5679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Acceso al IXP-CDMX, IXP-Yucatán para las instituciones con infraestructura en estas ciudades, con el descuento correspondiente a la membresía.</a:t>
            </a:r>
            <a:endParaRPr sz="1000">
              <a:latin typeface="Arial"/>
              <a:ea typeface="Arial"/>
              <a:cs typeface="Arial"/>
              <a:sym typeface="Arial"/>
            </a:endParaRPr>
          </a:p>
          <a:p>
            <a:pPr indent="0" lvl="0" marL="228600" rtl="0" algn="just">
              <a:lnSpc>
                <a:spcPct val="115000"/>
              </a:lnSpc>
              <a:spcBef>
                <a:spcPts val="0"/>
              </a:spcBef>
              <a:spcAft>
                <a:spcPts val="0"/>
              </a:spcAft>
              <a:buNone/>
            </a:pPr>
            <a:r>
              <a:t/>
            </a:r>
            <a:endParaRPr sz="1000">
              <a:latin typeface="Arial"/>
              <a:ea typeface="Arial"/>
              <a:cs typeface="Arial"/>
              <a:sym typeface="Arial"/>
            </a:endParaRPr>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49" name="Google Shape;149;g2b8d79ef68e_1_62"/>
          <p:cNvPicPr preferRelativeResize="0"/>
          <p:nvPr/>
        </p:nvPicPr>
        <p:blipFill rotWithShape="1">
          <a:blip r:embed="rId3">
            <a:alphaModFix/>
          </a:blip>
          <a:srcRect b="0" l="38423" r="0" t="0"/>
          <a:stretch/>
        </p:blipFill>
        <p:spPr>
          <a:xfrm>
            <a:off x="7991425" y="1677375"/>
            <a:ext cx="4197576" cy="511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b8d79ef68e_1_7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g2b8d79ef68e_1_7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4. Servicios</a:t>
            </a:r>
            <a:endParaRPr/>
          </a:p>
        </p:txBody>
      </p:sp>
      <p:sp>
        <p:nvSpPr>
          <p:cNvPr id="156" name="Google Shape;156;g2b8d79ef68e_1_7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g2b8d79ef68e_1_77"/>
          <p:cNvSpPr txBox="1"/>
          <p:nvPr>
            <p:ph idx="1" type="body"/>
          </p:nvPr>
        </p:nvSpPr>
        <p:spPr>
          <a:xfrm>
            <a:off x="838200" y="1792950"/>
            <a:ext cx="11163300" cy="5575500"/>
          </a:xfrm>
          <a:prstGeom prst="rect">
            <a:avLst/>
          </a:prstGeom>
          <a:noFill/>
          <a:ln>
            <a:noFill/>
          </a:ln>
        </p:spPr>
        <p:txBody>
          <a:bodyPr anchorCtr="0" anchor="t" bIns="45700" lIns="91425" spcFirstLastPara="1" rIns="91425" wrap="square" tIns="45700">
            <a:normAutofit fontScale="55000" lnSpcReduction="20000"/>
          </a:bodyPr>
          <a:lstStyle/>
          <a:p>
            <a:pPr indent="-298450" lvl="0" marL="457200" rtl="0" algn="just">
              <a:lnSpc>
                <a:spcPct val="115000"/>
              </a:lnSpc>
              <a:spcBef>
                <a:spcPts val="0"/>
              </a:spcBef>
              <a:spcAft>
                <a:spcPts val="0"/>
              </a:spcAft>
              <a:buSzPct val="68965"/>
              <a:buAutoNum type="arabicPeriod"/>
            </a:pPr>
            <a:r>
              <a:rPr b="1" lang="es-MX" sz="2900"/>
              <a:t>NOC</a:t>
            </a:r>
            <a:r>
              <a:rPr b="1" lang="es-MX" sz="2900"/>
              <a:t>-CUDI:</a:t>
            </a:r>
            <a:r>
              <a:rPr b="1" lang="es-MX" sz="3037"/>
              <a:t> </a:t>
            </a:r>
            <a:r>
              <a:rPr lang="es-MX" sz="3037"/>
              <a:t>Ante cualquier duda, anomalía o falla, el NOC CUDI se pone a disposición de las instituciones agremiadas para brindar asesoría y soporte. </a:t>
            </a:r>
            <a:endParaRPr sz="3037"/>
          </a:p>
          <a:p>
            <a:pPr indent="-334667" lvl="0" marL="457200" rtl="0" algn="just">
              <a:lnSpc>
                <a:spcPct val="115000"/>
              </a:lnSpc>
              <a:spcBef>
                <a:spcPts val="0"/>
              </a:spcBef>
              <a:spcAft>
                <a:spcPts val="0"/>
              </a:spcAft>
              <a:buSzPct val="100000"/>
              <a:buAutoNum type="arabicPeriod"/>
            </a:pPr>
            <a:r>
              <a:rPr b="1" lang="es-MX" sz="3037"/>
              <a:t>CSIRT-CUDI: </a:t>
            </a:r>
            <a:r>
              <a:rPr lang="es-MX" sz="3037"/>
              <a:t>es el centro de respuesta a incidentes de seguridad en tecnologías de la información de la red academica de México. Se trata de un grupo de expertos de seguridad, responsables del desarrollo de medidas preventivas y reactivas ante incidencias de seguridad en la RNIE. EL CSIRT estudia el estado de seguridad global de los sistemas de información de la RNIE, y proporciona servicios de respuesta ante incidentes a víctimas de ataques en la red, publica alertas relativas a amenazas y vulnerabilidades y ofrece información que ayuda a mejorar la seguridad de estos sistemas.</a:t>
            </a:r>
            <a:endParaRPr sz="3037"/>
          </a:p>
          <a:p>
            <a:pPr indent="-334667" lvl="0" marL="457200" rtl="0" algn="just">
              <a:lnSpc>
                <a:spcPct val="115000"/>
              </a:lnSpc>
              <a:spcBef>
                <a:spcPts val="0"/>
              </a:spcBef>
              <a:spcAft>
                <a:spcPts val="0"/>
              </a:spcAft>
              <a:buSzPct val="100000"/>
              <a:buAutoNum type="arabicPeriod"/>
            </a:pPr>
            <a:r>
              <a:rPr b="1" lang="es-MX" sz="3037"/>
              <a:t>VC-CUDI: </a:t>
            </a:r>
            <a:r>
              <a:rPr lang="es-MX" sz="3037"/>
              <a:t>Licencias Zoom con capacidad de hasta 300 usuarios concurrentes</a:t>
            </a:r>
            <a:endParaRPr sz="3037"/>
          </a:p>
          <a:p>
            <a:pPr indent="-334667" lvl="0" marL="457200" rtl="0" algn="just">
              <a:lnSpc>
                <a:spcPct val="115000"/>
              </a:lnSpc>
              <a:spcBef>
                <a:spcPts val="0"/>
              </a:spcBef>
              <a:spcAft>
                <a:spcPts val="0"/>
              </a:spcAft>
              <a:buSzPct val="100000"/>
              <a:buAutoNum type="arabicPeriod"/>
            </a:pPr>
            <a:r>
              <a:rPr b="1" lang="es-MX" sz="3037"/>
              <a:t>eduroam</a:t>
            </a:r>
            <a:r>
              <a:rPr lang="es-MX" sz="3037"/>
              <a:t>: Es un servicio mundial de movilidad segura que permite a estudiantes, investigadores, académicos y administrativos tener acceso a internet en sus campus y en las instituciones que visitan, con su mismo nombre de usuario y contraseña institucional. A través de CUDI, México tiene más de 500 puntos de acceso implementados.</a:t>
            </a:r>
            <a:endParaRPr sz="3037"/>
          </a:p>
          <a:p>
            <a:pPr indent="-334667" lvl="0" marL="457200" rtl="0" algn="just">
              <a:lnSpc>
                <a:spcPct val="115000"/>
              </a:lnSpc>
              <a:spcBef>
                <a:spcPts val="0"/>
              </a:spcBef>
              <a:spcAft>
                <a:spcPts val="0"/>
              </a:spcAft>
              <a:buSzPct val="100000"/>
              <a:buAutoNum type="arabicPeriod"/>
            </a:pPr>
            <a:r>
              <a:rPr lang="es-MX" sz="3037"/>
              <a:t>F</a:t>
            </a:r>
            <a:r>
              <a:rPr b="1" lang="es-MX" sz="3037"/>
              <a:t>ederación de Identidades:</a:t>
            </a:r>
            <a:r>
              <a:rPr lang="es-MX" sz="3037"/>
              <a:t> da acceso a la comunidad universitaria, utilizando un único nombre de usuario y contraseña, a la plataforma de servicios federados implementados por CUDI y por las Redes Nacionales de Educación e Investigación en Latinoamérica, Europa y el resto del mundo.</a:t>
            </a:r>
            <a:endParaRPr sz="3037"/>
          </a:p>
          <a:p>
            <a:pPr indent="-334667" lvl="0" marL="457200" rtl="0" algn="just">
              <a:lnSpc>
                <a:spcPct val="115000"/>
              </a:lnSpc>
              <a:spcBef>
                <a:spcPts val="0"/>
              </a:spcBef>
              <a:spcAft>
                <a:spcPts val="0"/>
              </a:spcAft>
              <a:buSzPct val="100000"/>
              <a:buAutoNum type="arabicPeriod"/>
            </a:pPr>
            <a:r>
              <a:rPr b="1" lang="es-MX" sz="3037"/>
              <a:t>Plataforma de Colaboración:</a:t>
            </a:r>
            <a:r>
              <a:rPr lang="es-MX" sz="3037"/>
              <a:t> La Red Avanzada mexicana pone a tu disposición un espacio en el entorno de colaboración y aprendizaje. Como usuario de la plataforma tendrás tu propio sitio, llamado Mi sitio, en el que podrás guardar y compartir archivos, organizar tu agenda, horarios, describir tu perfil, organizar las comunidades y grupos de técnicos CUDI de tu interés.</a:t>
            </a:r>
            <a:endParaRPr sz="3037"/>
          </a:p>
          <a:p>
            <a:pPr indent="-311517" lvl="0" marL="457200" rtl="0" algn="just">
              <a:lnSpc>
                <a:spcPct val="115000"/>
              </a:lnSpc>
              <a:spcBef>
                <a:spcPts val="0"/>
              </a:spcBef>
              <a:spcAft>
                <a:spcPts val="0"/>
              </a:spcAft>
              <a:buSzPct val="92230"/>
              <a:buAutoNum type="arabicPeriod"/>
            </a:pPr>
            <a:r>
              <a:rPr b="1" lang="es-MX" sz="2574"/>
              <a:t>Difusión</a:t>
            </a:r>
            <a:r>
              <a:rPr lang="es-MX" sz="2574"/>
              <a:t> de actividades, eventos y proyectos relacionados con la actividad de la Asociación.</a:t>
            </a:r>
            <a:endParaRPr sz="2574"/>
          </a:p>
          <a:p>
            <a:pPr indent="-350252" lvl="0" marL="457200" rtl="0" algn="just">
              <a:lnSpc>
                <a:spcPct val="115000"/>
              </a:lnSpc>
              <a:spcBef>
                <a:spcPts val="0"/>
              </a:spcBef>
              <a:spcAft>
                <a:spcPts val="0"/>
              </a:spcAft>
              <a:buSzPct val="119736"/>
              <a:buAutoNum type="arabicPeriod"/>
            </a:pPr>
            <a:r>
              <a:rPr b="1" lang="es-MX" sz="2909"/>
              <a:t>Visibilidad Académica a nivel nacional e internacional</a:t>
            </a:r>
            <a:r>
              <a:rPr lang="es-MX" sz="2909"/>
              <a:t>.</a:t>
            </a:r>
            <a:endParaRPr sz="3483"/>
          </a:p>
          <a:p>
            <a:pPr indent="0" lvl="0" marL="0" rtl="0" algn="just">
              <a:lnSpc>
                <a:spcPct val="115000"/>
              </a:lnSpc>
              <a:spcBef>
                <a:spcPts val="0"/>
              </a:spcBef>
              <a:spcAft>
                <a:spcPts val="0"/>
              </a:spcAft>
              <a:buNone/>
            </a:pPr>
            <a:r>
              <a:t/>
            </a:r>
            <a:endParaRPr sz="2462"/>
          </a:p>
          <a:p>
            <a:pPr indent="0" lvl="0" marL="0" rtl="0" algn="l">
              <a:lnSpc>
                <a:spcPct val="90000"/>
              </a:lnSpc>
              <a:spcBef>
                <a:spcPts val="500"/>
              </a:spcBef>
              <a:spcAft>
                <a:spcPts val="0"/>
              </a:spcAft>
              <a:buNone/>
            </a:pPr>
            <a:r>
              <a:t/>
            </a:r>
            <a:endParaRPr sz="28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2024-02-05T02:17:22Z</dcterms:created>
  <dc:creator>Benitez Guerrero Edgard Ivan</dc:creator>
</cp:coreProperties>
</file>