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76" r:id="rId4"/>
    <p:sldId id="265" r:id="rId5"/>
    <p:sldId id="266" r:id="rId6"/>
    <p:sldId id="278" r:id="rId7"/>
    <p:sldId id="267" r:id="rId8"/>
    <p:sldId id="274" r:id="rId9"/>
    <p:sldId id="264" r:id="rId10"/>
    <p:sldId id="275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9F5B5-0601-42E8-8E85-AAE8154E6762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21883-2B98-4F66-B62D-A57E3B76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2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21883-2B98-4F66-B62D-A57E3B76F4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2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21883-2B98-4F66-B62D-A57E3B76F4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8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2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5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1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2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1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7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6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8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9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19BE-4184-4BF4-932C-475DF72449A3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871A6-E956-4026-B4E4-2662AD4C4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.farias@tecvirtual.mx" TargetMode="External"/><Relationship Id="rId2" Type="http://schemas.openxmlformats.org/officeDocument/2006/relationships/hyperlink" Target="mailto:gmonforte@itesm.m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3820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Educación </a:t>
            </a:r>
            <a:r>
              <a:rPr lang="es-MX" b="1" dirty="0"/>
              <a:t>para la Sustentabilidad: Un desafío para las Facultades y Escuelas de Negocios en 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México </a:t>
            </a:r>
            <a:r>
              <a:rPr lang="es-MX" b="1" dirty="0"/>
              <a:t>y América Latina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95800"/>
            <a:ext cx="6400800" cy="1295400"/>
          </a:xfrm>
        </p:spPr>
        <p:txBody>
          <a:bodyPr/>
          <a:lstStyle/>
          <a:p>
            <a:r>
              <a:rPr lang="es-MX" dirty="0" smtClean="0"/>
              <a:t>Gabriela Monforte García</a:t>
            </a:r>
          </a:p>
          <a:p>
            <a:r>
              <a:rPr lang="es-MX" dirty="0" smtClean="0"/>
              <a:t>Gabriela María Farías Martínez</a:t>
            </a:r>
            <a:endParaRPr lang="en-US" dirty="0"/>
          </a:p>
        </p:txBody>
      </p:sp>
      <p:pic>
        <p:nvPicPr>
          <p:cNvPr id="1026" name="Picture 2" descr="https://encrypted-tbn2.gstatic.com/images?q=tbn:ANd9GcTWXS9_a_XvlMav5cRRy2WW4R-dblpU0owYfQbXBHipZjsbVdw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5938"/>
            <a:ext cx="1752600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68825" y="5955268"/>
            <a:ext cx="6560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FF0000"/>
                </a:solidFill>
              </a:rPr>
              <a:t>Comunidad de Contaduría y Negocios</a:t>
            </a:r>
            <a:endParaRPr lang="es-MX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0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dirty="0" smtClean="0"/>
              <a:t>El </a:t>
            </a:r>
            <a:r>
              <a:rPr lang="es-MX" dirty="0"/>
              <a:t>problema de la falta de sustentabilidad se resolverá con iniciativas y proyectos surgidos bajo principios de</a:t>
            </a:r>
            <a:r>
              <a:rPr lang="es-MX" i="1" dirty="0"/>
              <a:t> </a:t>
            </a:r>
            <a:r>
              <a:rPr lang="es-MX" sz="3400" b="1" i="1" dirty="0"/>
              <a:t>equidad</a:t>
            </a:r>
            <a:r>
              <a:rPr lang="es-MX" i="1" dirty="0"/>
              <a:t>, </a:t>
            </a:r>
            <a:r>
              <a:rPr lang="es-MX" dirty="0"/>
              <a:t>de</a:t>
            </a:r>
            <a:r>
              <a:rPr lang="es-MX" i="1" dirty="0"/>
              <a:t> </a:t>
            </a:r>
            <a:r>
              <a:rPr lang="es-MX" sz="3400" b="1" i="1" dirty="0"/>
              <a:t>respeto al medio ambiente</a:t>
            </a:r>
            <a:r>
              <a:rPr lang="es-MX" i="1" dirty="0"/>
              <a:t> </a:t>
            </a:r>
            <a:r>
              <a:rPr lang="es-MX" dirty="0"/>
              <a:t>y de </a:t>
            </a:r>
            <a:r>
              <a:rPr lang="es-MX" sz="3400" b="1" i="1" dirty="0"/>
              <a:t>reflexión ética</a:t>
            </a:r>
            <a:r>
              <a:rPr lang="es-MX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3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Objetivo </a:t>
            </a:r>
            <a:r>
              <a:rPr lang="es-MX" dirty="0" smtClean="0"/>
              <a:t>General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038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dirty="0" smtClean="0"/>
              <a:t>Formular </a:t>
            </a:r>
            <a:r>
              <a:rPr lang="es-MX" dirty="0"/>
              <a:t>una propuesta de educación transversal para la sustentabilidad dirigida a programas académicos a nivel profesional para escuelas de negocios en </a:t>
            </a:r>
            <a:endParaRPr lang="es-MX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dirty="0" smtClean="0"/>
              <a:t>México </a:t>
            </a:r>
            <a:r>
              <a:rPr lang="es-MX" dirty="0"/>
              <a:t>y América Latina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54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s-MX" dirty="0"/>
              <a:t>Objetivos específicos: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900" dirty="0" smtClean="0"/>
              <a:t>Primera </a:t>
            </a:r>
            <a:r>
              <a:rPr lang="es-MX" sz="3900" dirty="0"/>
              <a:t>etapa</a:t>
            </a:r>
            <a:r>
              <a:rPr lang="es-MX" sz="3900" dirty="0" smtClean="0"/>
              <a:t>:</a:t>
            </a:r>
          </a:p>
          <a:p>
            <a:pPr marL="0" indent="0">
              <a:buNone/>
            </a:pPr>
            <a:endParaRPr lang="en-US" sz="900" dirty="0"/>
          </a:p>
          <a:p>
            <a:pPr>
              <a:lnSpc>
                <a:spcPct val="160000"/>
              </a:lnSpc>
              <a:buClr>
                <a:schemeClr val="bg1"/>
              </a:buClr>
            </a:pPr>
            <a:r>
              <a:rPr lang="es-MX" dirty="0" smtClean="0"/>
              <a:t>Iniciar </a:t>
            </a:r>
            <a:r>
              <a:rPr lang="es-MX" dirty="0"/>
              <a:t>la reflexión y conocer el momento </a:t>
            </a:r>
            <a:r>
              <a:rPr lang="es-MX" dirty="0"/>
              <a:t>actual </a:t>
            </a:r>
            <a:r>
              <a:rPr lang="es-MX" dirty="0" smtClean="0"/>
              <a:t>de algunas universidades </a:t>
            </a:r>
            <a:r>
              <a:rPr lang="es-MX" dirty="0"/>
              <a:t>representativas en México y América Latina </a:t>
            </a:r>
            <a:r>
              <a:rPr lang="es-MX" dirty="0"/>
              <a:t>a través de revisar las menciones expresadas en la visión y misión; así como las </a:t>
            </a:r>
            <a:r>
              <a:rPr lang="es-MX" dirty="0" smtClean="0"/>
              <a:t>formuladas </a:t>
            </a:r>
            <a:r>
              <a:rPr lang="es-MX" dirty="0"/>
              <a:t>a través del plan de estudios del programa académico en Administración de Empresas o </a:t>
            </a:r>
            <a:r>
              <a:rPr lang="es-MX" dirty="0" smtClean="0"/>
              <a:t>equivalente.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1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/>
              <a:t>Segunda etapa: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562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s-MX" dirty="0" smtClean="0"/>
              <a:t>Conocer </a:t>
            </a:r>
            <a:r>
              <a:rPr lang="es-MX" dirty="0"/>
              <a:t>la percepción de las diferentes entidades; alumnos, profesores y empleadores con respecto </a:t>
            </a:r>
            <a:r>
              <a:rPr lang="es-MX" dirty="0" smtClean="0"/>
              <a:t>al </a:t>
            </a:r>
            <a:r>
              <a:rPr lang="es-MX" dirty="0"/>
              <a:t>significado del concepto de desarrollo sustentable.</a:t>
            </a:r>
            <a:endParaRPr lang="en-US" dirty="0"/>
          </a:p>
          <a:p>
            <a:pPr lvl="0">
              <a:lnSpc>
                <a:spcPct val="160000"/>
              </a:lnSpc>
            </a:pPr>
            <a:r>
              <a:rPr lang="es-MX" dirty="0"/>
              <a:t>El vínculo o relación que existe entre las disciplinas profesionales en el área de </a:t>
            </a:r>
            <a:r>
              <a:rPr lang="es-MX" dirty="0" smtClean="0"/>
              <a:t>negocios(LAE y CP) </a:t>
            </a:r>
            <a:r>
              <a:rPr lang="es-MX" dirty="0"/>
              <a:t>y el desarrollo sustentable. </a:t>
            </a:r>
            <a:endParaRPr lang="en-US" dirty="0"/>
          </a:p>
          <a:p>
            <a:pPr lvl="0">
              <a:lnSpc>
                <a:spcPct val="160000"/>
              </a:lnSpc>
            </a:pPr>
            <a:r>
              <a:rPr lang="es-MX" dirty="0"/>
              <a:t>La influencia en la sustentabilidad de cada grupo asumiendo los roles de persona, ciudadano, profesionista y tomador de decisiones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7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/>
              <a:t>Tercera etapa: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s-MX" dirty="0" smtClean="0"/>
              <a:t>A </a:t>
            </a:r>
            <a:r>
              <a:rPr lang="es-MX" dirty="0"/>
              <a:t>partir del análisis de los resultados de las etapas anteriores formular un plan de acciones que comprendan: </a:t>
            </a:r>
            <a:endParaRPr lang="es-MX" dirty="0" smtClean="0"/>
          </a:p>
          <a:p>
            <a:pPr>
              <a:lnSpc>
                <a:spcPct val="160000"/>
              </a:lnSpc>
            </a:pPr>
            <a:r>
              <a:rPr lang="es-MX" dirty="0" smtClean="0"/>
              <a:t>el </a:t>
            </a:r>
            <a:r>
              <a:rPr lang="es-MX" dirty="0"/>
              <a:t>diseño de una fase de sensibilización; </a:t>
            </a:r>
            <a:endParaRPr lang="es-MX" dirty="0" smtClean="0"/>
          </a:p>
          <a:p>
            <a:pPr>
              <a:lnSpc>
                <a:spcPct val="160000"/>
              </a:lnSpc>
            </a:pPr>
            <a:r>
              <a:rPr lang="es-MX" dirty="0" smtClean="0"/>
              <a:t>el </a:t>
            </a:r>
            <a:r>
              <a:rPr lang="es-MX" dirty="0"/>
              <a:t>diseño de una estructura de actividades que vinculen el quehacer de las disciplinas con la sustentabilidad y </a:t>
            </a:r>
            <a:endParaRPr lang="es-MX" dirty="0" smtClean="0"/>
          </a:p>
          <a:p>
            <a:pPr>
              <a:lnSpc>
                <a:spcPct val="160000"/>
              </a:lnSpc>
            </a:pPr>
            <a:r>
              <a:rPr lang="es-MX" dirty="0" smtClean="0"/>
              <a:t>el </a:t>
            </a:r>
            <a:r>
              <a:rPr lang="es-MX" dirty="0"/>
              <a:t>diseño de un instrumento de evaluación que mida el impacto de dichas acciones.</a:t>
            </a:r>
            <a:r>
              <a:rPr lang="es-MX" i="1" dirty="0"/>
              <a:t> </a:t>
            </a:r>
            <a:endParaRPr lang="en-US" dirty="0"/>
          </a:p>
          <a:p>
            <a:pPr>
              <a:lnSpc>
                <a:spcPct val="160000"/>
              </a:lnSpc>
            </a:pPr>
            <a:endParaRPr lang="en-US" dirty="0"/>
          </a:p>
          <a:p>
            <a:pPr>
              <a:lnSpc>
                <a:spcPct val="16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3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s-MX" dirty="0" smtClean="0"/>
              <a:t>Invitación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 smtClean="0"/>
              <a:t>Si en tu Institución están interesados en participar en esta investigación favor de enviar un correo con los datos del responsable a: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Dra. Gabriela Monforte García</a:t>
            </a:r>
          </a:p>
          <a:p>
            <a:pPr marL="0" indent="0">
              <a:buNone/>
            </a:pPr>
            <a:r>
              <a:rPr lang="es-MX" dirty="0" smtClean="0"/>
              <a:t>	</a:t>
            </a:r>
            <a:r>
              <a:rPr lang="es-MX" dirty="0" smtClean="0">
                <a:hlinkClick r:id="rId2"/>
              </a:rPr>
              <a:t>gmonforte@itesm.mx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Dra. Gabriela María Farías Martínez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>
                <a:hlinkClick r:id="rId3"/>
              </a:rPr>
              <a:t>gabriela.farias@tecvirtual.mx</a:t>
            </a:r>
            <a:endParaRPr lang="en-US" u="sng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30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Sustentable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El concepto </a:t>
            </a:r>
            <a:r>
              <a:rPr lang="es-ES" dirty="0" smtClean="0"/>
              <a:t>fue </a:t>
            </a:r>
            <a:r>
              <a:rPr lang="es-ES" dirty="0"/>
              <a:t>difundido </a:t>
            </a:r>
            <a:r>
              <a:rPr lang="es-ES" dirty="0" smtClean="0"/>
              <a:t>en </a:t>
            </a:r>
            <a:r>
              <a:rPr lang="es-ES" dirty="0" smtClean="0">
                <a:solidFill>
                  <a:srgbClr val="6600FF"/>
                </a:solidFill>
              </a:rPr>
              <a:t>1987</a:t>
            </a:r>
            <a:r>
              <a:rPr lang="es-ES" dirty="0" smtClean="0"/>
              <a:t> por </a:t>
            </a:r>
            <a:r>
              <a:rPr lang="es-ES" dirty="0"/>
              <a:t>la Comisión Mundial sobre Medio Ambiente y Desarrollo a través </a:t>
            </a:r>
            <a:r>
              <a:rPr lang="es-ES" dirty="0" smtClean="0"/>
              <a:t>del </a:t>
            </a:r>
            <a:r>
              <a:rPr lang="es-ES" dirty="0" smtClean="0">
                <a:solidFill>
                  <a:srgbClr val="6600FF"/>
                </a:solidFill>
              </a:rPr>
              <a:t>Informe </a:t>
            </a:r>
            <a:r>
              <a:rPr lang="es-ES" dirty="0" err="1" smtClean="0">
                <a:solidFill>
                  <a:srgbClr val="6600FF"/>
                </a:solidFill>
              </a:rPr>
              <a:t>Brundtland</a:t>
            </a:r>
            <a:r>
              <a:rPr lang="es-ES" dirty="0" smtClean="0">
                <a:solidFill>
                  <a:srgbClr val="6600FF"/>
                </a:solidFill>
              </a:rPr>
              <a:t> </a:t>
            </a:r>
          </a:p>
          <a:p>
            <a:pPr marL="0" indent="0">
              <a:buNone/>
            </a:pPr>
            <a:endParaRPr lang="es-ES" sz="1000" dirty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s-ES" dirty="0" smtClean="0"/>
              <a:t>Y fue definido como: </a:t>
            </a:r>
          </a:p>
          <a:p>
            <a:pPr marL="0" indent="0" algn="ctr">
              <a:buNone/>
            </a:pPr>
            <a:r>
              <a:rPr lang="es-ES" dirty="0" smtClean="0"/>
              <a:t>“</a:t>
            </a:r>
            <a:r>
              <a:rPr lang="es-ES" i="1" dirty="0"/>
              <a:t>aquel que </a:t>
            </a:r>
            <a:r>
              <a:rPr lang="es-MX" i="1" dirty="0"/>
              <a:t>satisface las necesidades de la generación presente sin comprometer la capacidad de las generaciones futuras para satisfacer sus </a:t>
            </a:r>
            <a:r>
              <a:rPr lang="es-MX" i="1" dirty="0" smtClean="0"/>
              <a:t>propias </a:t>
            </a:r>
            <a:r>
              <a:rPr lang="es-MX" i="1" dirty="0"/>
              <a:t>necesidades</a:t>
            </a:r>
            <a:r>
              <a:rPr lang="es-MX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 smtClean="0"/>
              <a:t>La perdida en la integridad de los ecosistemas, </a:t>
            </a:r>
            <a:r>
              <a:rPr lang="es-ES_tradnl" dirty="0" smtClean="0"/>
              <a:t>la reducción </a:t>
            </a:r>
            <a:r>
              <a:rPr lang="es-ES_tradnl" dirty="0"/>
              <a:t>de la disponibilidad de </a:t>
            </a:r>
            <a:r>
              <a:rPr lang="es-ES_tradnl" dirty="0" smtClean="0"/>
              <a:t>recursos y el deterioro de la </a:t>
            </a:r>
            <a:r>
              <a:rPr lang="es-ES_tradnl" dirty="0"/>
              <a:t>calidad de vida de algunas </a:t>
            </a:r>
            <a:r>
              <a:rPr lang="es-ES_tradnl" dirty="0" smtClean="0"/>
              <a:t>regiones son </a:t>
            </a:r>
            <a:r>
              <a:rPr lang="es-ES_tradnl" dirty="0"/>
              <a:t>evidencias del deterioro ambiental </a:t>
            </a:r>
            <a:r>
              <a:rPr lang="es-ES_tradnl" dirty="0" smtClean="0"/>
              <a:t>ocasionado </a:t>
            </a:r>
            <a:r>
              <a:rPr lang="es-ES_tradnl" dirty="0"/>
              <a:t>por un crecimiento y un desarrollo ajeno al concepto de sustentabilidad </a:t>
            </a:r>
            <a:r>
              <a:rPr lang="es-ES_tradnl" sz="2400" dirty="0"/>
              <a:t>(ONU, 2010) y (</a:t>
            </a:r>
            <a:r>
              <a:rPr lang="es-ES_tradnl" sz="2400" dirty="0" err="1"/>
              <a:t>World</a:t>
            </a:r>
            <a:r>
              <a:rPr lang="es-ES_tradnl" sz="2400" dirty="0"/>
              <a:t> Bank, 2013)</a:t>
            </a:r>
            <a:r>
              <a:rPr lang="es-ES_tradnl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17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s-MX" sz="35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es-MX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</a:t>
            </a:r>
            <a:r>
              <a:rPr lang="es-MX" sz="35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anterior </a:t>
            </a:r>
            <a:r>
              <a:rPr lang="es-MX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sucede </a:t>
            </a:r>
            <a:r>
              <a:rPr lang="es-MX" dirty="0"/>
              <a:t>cuando </a:t>
            </a:r>
            <a:r>
              <a:rPr lang="es-MX" dirty="0" smtClean="0"/>
              <a:t> la sustentabilidad se piensa como un </a:t>
            </a:r>
            <a:r>
              <a:rPr lang="es-MX" i="1" dirty="0" smtClean="0"/>
              <a:t>problema del </a:t>
            </a:r>
            <a:r>
              <a:rPr lang="es-MX" i="1" dirty="0"/>
              <a:t>medio </a:t>
            </a:r>
            <a:r>
              <a:rPr lang="es-MX" i="1" dirty="0" smtClean="0"/>
              <a:t>ambiente</a:t>
            </a:r>
            <a:r>
              <a:rPr lang="es-MX" dirty="0" smtClean="0"/>
              <a:t>.</a:t>
            </a:r>
          </a:p>
          <a:p>
            <a:pPr marL="0" indent="0">
              <a:lnSpc>
                <a:spcPct val="160000"/>
              </a:lnSpc>
              <a:buNone/>
            </a:pPr>
            <a:endParaRPr lang="es-MX" sz="2000" dirty="0"/>
          </a:p>
          <a:p>
            <a:pPr marL="0" indent="0">
              <a:lnSpc>
                <a:spcPct val="160000"/>
              </a:lnSpc>
              <a:buNone/>
            </a:pPr>
            <a:r>
              <a:rPr lang="es-MX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Aunque la realidad </a:t>
            </a:r>
            <a:r>
              <a:rPr lang="es-MX" dirty="0" smtClean="0"/>
              <a:t>es</a:t>
            </a:r>
            <a:r>
              <a:rPr lang="es-MX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MX" dirty="0" smtClean="0"/>
              <a:t>que los problemas de la sustentabilidad son </a:t>
            </a:r>
            <a:r>
              <a:rPr lang="es-MX" dirty="0"/>
              <a:t>de carácter fundamentalmente </a:t>
            </a:r>
            <a:r>
              <a:rPr lang="es-MX" i="1" dirty="0"/>
              <a:t>económico y social </a:t>
            </a:r>
            <a:r>
              <a:rPr lang="es-MX" dirty="0"/>
              <a:t>con fuertes implicaciones en el </a:t>
            </a:r>
            <a:r>
              <a:rPr lang="es-MX" i="1" dirty="0"/>
              <a:t>medio ambiente </a:t>
            </a:r>
            <a:r>
              <a:rPr lang="es-MX" i="1" dirty="0" smtClean="0"/>
              <a:t>natural </a:t>
            </a:r>
            <a:r>
              <a:rPr lang="es-MX" sz="2600" dirty="0" smtClean="0"/>
              <a:t>(Monforte, </a:t>
            </a:r>
            <a:r>
              <a:rPr lang="es-MX" sz="2600" i="1" dirty="0" smtClean="0"/>
              <a:t>et. al.</a:t>
            </a:r>
            <a:r>
              <a:rPr lang="es-MX" sz="2600" dirty="0" smtClean="0"/>
              <a:t>, inédito).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8271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1"/>
            <a:ext cx="83058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/>
              <a:t>Por</a:t>
            </a:r>
            <a:r>
              <a:rPr lang="es-MX" dirty="0"/>
              <a:t> lo anterior, y debido a que el estilo de desarrollo económico actual se centra en un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“Modelo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Mercado” </a:t>
            </a:r>
            <a:r>
              <a:rPr lang="es-MX" dirty="0"/>
              <a:t>resulta muy relevante revisar el concepto de sustentabilidad desde la participación de las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“Escuelas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</a:rPr>
              <a:t>Negocios”</a:t>
            </a:r>
            <a:r>
              <a:rPr lang="es-MX" dirty="0" smtClean="0"/>
              <a:t> </a:t>
            </a:r>
            <a:r>
              <a:rPr lang="es-MX" sz="2400" dirty="0" smtClean="0"/>
              <a:t>(Monforte, </a:t>
            </a:r>
            <a:r>
              <a:rPr lang="es-MX" sz="2400" i="1" dirty="0" smtClean="0"/>
              <a:t>et. al</a:t>
            </a:r>
            <a:r>
              <a:rPr lang="es-MX" sz="2400" dirty="0" smtClean="0"/>
              <a:t>., inédito).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680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Aunado a ello y por los compromisos que: </a:t>
            </a:r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En </a:t>
            </a:r>
            <a:r>
              <a:rPr lang="es-ES_tradnl" dirty="0"/>
              <a:t>lo general, las universidades deben tener con el desarrollo regional y </a:t>
            </a:r>
            <a:r>
              <a:rPr lang="es-ES_tradnl" dirty="0" smtClean="0"/>
              <a:t>global. </a:t>
            </a:r>
          </a:p>
          <a:p>
            <a:endParaRPr lang="es-ES_tradnl" sz="1400" dirty="0" smtClean="0"/>
          </a:p>
          <a:p>
            <a:r>
              <a:rPr lang="es-ES_tradnl" dirty="0" smtClean="0"/>
              <a:t>Y en </a:t>
            </a:r>
            <a:r>
              <a:rPr lang="es-ES_tradnl" dirty="0"/>
              <a:t>lo particular, las áreas de negocios tienen en la detección de oportunidades de desarrollo </a:t>
            </a:r>
            <a:r>
              <a:rPr lang="es-ES_tradnl" dirty="0" smtClean="0"/>
              <a:t>económico.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5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40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Los programas profesionales en el área de negocios deben establecer, como parte de sus </a:t>
            </a:r>
            <a:r>
              <a:rPr lang="es-MX" i="1" dirty="0">
                <a:solidFill>
                  <a:srgbClr val="FF0000"/>
                </a:solidFill>
              </a:rPr>
              <a:t>compromisos con la sociedad</a:t>
            </a:r>
            <a:r>
              <a:rPr lang="es-MX" dirty="0"/>
              <a:t>, desarrollar en los futuros </a:t>
            </a:r>
            <a:r>
              <a:rPr lang="es-MX" dirty="0" smtClean="0"/>
              <a:t>profesionistas: </a:t>
            </a:r>
          </a:p>
          <a:p>
            <a:pPr marL="0" indent="0">
              <a:buNone/>
            </a:pPr>
            <a:endParaRPr lang="es-MX" sz="800" dirty="0" smtClean="0"/>
          </a:p>
          <a:p>
            <a:pPr marL="0" indent="0">
              <a:buNone/>
            </a:pP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es-MX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</a:t>
            </a:r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capacidad de reflexionar y replantear las bases del desarrollo económico y social desde el enfoque de la </a:t>
            </a:r>
            <a:r>
              <a:rPr lang="es-MX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sustentabilidad</a:t>
            </a:r>
            <a:r>
              <a:rPr lang="es-MX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</a:p>
          <a:p>
            <a:pPr marL="0" indent="0">
              <a:buNone/>
            </a:pPr>
            <a:endParaRPr lang="es-MX" sz="800" dirty="0"/>
          </a:p>
          <a:p>
            <a:pPr marL="0" indent="0">
              <a:buNone/>
            </a:pPr>
            <a:r>
              <a:rPr lang="es-MX" dirty="0" smtClean="0"/>
              <a:t>De </a:t>
            </a:r>
            <a:r>
              <a:rPr lang="es-MX" dirty="0"/>
              <a:t>modo que se conviertan en detonadores de acciones concretas con un efecto multiplicador a nivel regional y global </a:t>
            </a:r>
            <a:r>
              <a:rPr lang="es-MX" sz="2400" dirty="0"/>
              <a:t>(Novo, 2009)</a:t>
            </a:r>
            <a:r>
              <a:rPr lang="es-MX" sz="2800" dirty="0"/>
              <a:t>.</a:t>
            </a:r>
            <a:endParaRPr lang="en-US" sz="28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673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sz="3600" dirty="0" smtClean="0"/>
              <a:t>Ahora bien es oportuno cerciorarse de:</a:t>
            </a:r>
          </a:p>
          <a:p>
            <a:pPr marL="0" indent="0">
              <a:buNone/>
            </a:pPr>
            <a:endParaRPr lang="es-ES_tradnl" sz="13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ES_tradnl" dirty="0" smtClean="0"/>
              <a:t>Que </a:t>
            </a:r>
            <a:r>
              <a:rPr lang="es-ES_tradnl" dirty="0"/>
              <a:t>exista una </a:t>
            </a:r>
            <a:r>
              <a:rPr lang="es-ES_tradnl" b="1" i="1" dirty="0"/>
              <a:t>estrategia educativa </a:t>
            </a:r>
            <a:r>
              <a:rPr lang="es-ES_tradnl" dirty="0"/>
              <a:t>que permita que los estudiantes sean </a:t>
            </a:r>
            <a:r>
              <a:rPr lang="es-ES_tradnl" b="1" i="1" dirty="0"/>
              <a:t>conscientes</a:t>
            </a:r>
            <a:r>
              <a:rPr lang="es-ES_tradnl" dirty="0"/>
              <a:t> </a:t>
            </a:r>
            <a:r>
              <a:rPr lang="es-ES_tradnl" dirty="0" smtClean="0"/>
              <a:t>del impacto que el desarrollo humano actual ejerce en </a:t>
            </a:r>
            <a:r>
              <a:rPr lang="es-ES_tradnl" dirty="0"/>
              <a:t>la sustentabilidad (social, económica y ambiental</a:t>
            </a:r>
            <a:r>
              <a:rPr lang="es-ES_tradnl" dirty="0" smtClean="0"/>
              <a:t>) y </a:t>
            </a:r>
            <a:r>
              <a:rPr lang="es-ES_tradnl" b="1" i="1" dirty="0" smtClean="0"/>
              <a:t>despierte el interés</a:t>
            </a:r>
            <a:r>
              <a:rPr lang="es-ES_tradnl" dirty="0" smtClean="0"/>
              <a:t> por </a:t>
            </a:r>
            <a:r>
              <a:rPr lang="es-ES_tradnl" dirty="0"/>
              <a:t>contribuir en la prevención y mitigación del deterioro </a:t>
            </a:r>
            <a:r>
              <a:rPr lang="es-ES_tradnl" dirty="0" smtClean="0"/>
              <a:t>a </a:t>
            </a:r>
            <a:r>
              <a:rPr lang="es-ES_tradnl" dirty="0"/>
              <a:t>través de </a:t>
            </a:r>
            <a:r>
              <a:rPr lang="es-ES_tradnl" b="1" i="1" dirty="0"/>
              <a:t>proponer</a:t>
            </a:r>
            <a:r>
              <a:rPr lang="es-ES_tradnl" dirty="0"/>
              <a:t> </a:t>
            </a:r>
            <a:r>
              <a:rPr lang="es-MX" i="1" dirty="0"/>
              <a:t>nuevas formas de desarrollo</a:t>
            </a:r>
            <a:r>
              <a:rPr lang="es-MX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08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dirty="0"/>
              <a:t>Debido a que los estudiantes a los que va dirigido el proyecto forman parte de la siguiente generación de </a:t>
            </a:r>
            <a:r>
              <a:rPr lang="es-MX" b="1" dirty="0"/>
              <a:t>planeadores, ejecutores y tomadores de decisiones</a:t>
            </a:r>
            <a:r>
              <a:rPr lang="es-MX" dirty="0"/>
              <a:t>, es imperante que comprendan </a:t>
            </a:r>
            <a:r>
              <a:rPr lang="es-MX" dirty="0" smtClean="0"/>
              <a:t>que: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9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710</Words>
  <Application>Microsoft Office PowerPoint</Application>
  <PresentationFormat>On-screen Show (4:3)</PresentationFormat>
  <Paragraphs>63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Educación para la Sustentabilidad: Un desafío para las Facultades y Escuelas de Negocios en  México y América Latina </vt:lpstr>
      <vt:lpstr>Desarrollo Sustentable</vt:lpstr>
      <vt:lpstr>Problema</vt:lpstr>
      <vt:lpstr> </vt:lpstr>
      <vt:lpstr> </vt:lpstr>
      <vt:lpstr> </vt:lpstr>
      <vt:lpstr> </vt:lpstr>
      <vt:lpstr> </vt:lpstr>
      <vt:lpstr> </vt:lpstr>
      <vt:lpstr> </vt:lpstr>
      <vt:lpstr>Objetivo General </vt:lpstr>
      <vt:lpstr>Objetivos específicos:</vt:lpstr>
      <vt:lpstr>Segunda etapa:</vt:lpstr>
      <vt:lpstr>Tercera etapa: </vt:lpstr>
      <vt:lpstr>Invitación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</cp:revision>
  <dcterms:created xsi:type="dcterms:W3CDTF">2013-09-18T17:57:16Z</dcterms:created>
  <dcterms:modified xsi:type="dcterms:W3CDTF">2013-09-27T15:03:40Z</dcterms:modified>
</cp:coreProperties>
</file>