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8" r:id="rId3"/>
    <p:sldId id="283" r:id="rId4"/>
    <p:sldId id="261" r:id="rId5"/>
    <p:sldId id="284" r:id="rId6"/>
    <p:sldId id="263" r:id="rId7"/>
    <p:sldId id="285" r:id="rId8"/>
    <p:sldId id="286" r:id="rId9"/>
    <p:sldId id="288" r:id="rId10"/>
    <p:sldId id="289" r:id="rId11"/>
    <p:sldId id="265" r:id="rId12"/>
    <p:sldId id="271" r:id="rId13"/>
    <p:sldId id="262" r:id="rId14"/>
    <p:sldId id="264" r:id="rId15"/>
    <p:sldId id="270" r:id="rId16"/>
    <p:sldId id="259" r:id="rId17"/>
    <p:sldId id="291" r:id="rId18"/>
    <p:sldId id="272" r:id="rId19"/>
    <p:sldId id="277" r:id="rId20"/>
    <p:sldId id="273" r:id="rId21"/>
    <p:sldId id="278" r:id="rId22"/>
    <p:sldId id="282" r:id="rId23"/>
    <p:sldId id="281" r:id="rId24"/>
    <p:sldId id="274" r:id="rId25"/>
    <p:sldId id="257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CA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5FAF32-138D-4505-AC48-1214AE093F97}" v="72" dt="2022-04-27T16:45:32.345"/>
    <p1510:client id="{B9E768FC-6802-4101-9A5B-F165A0D8D3B5}" v="45" dt="2022-03-28T19:09:16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3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1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ACC11-B6A1-7E4A-9DCC-FC5BF0A840ED}" type="datetimeFigureOut">
              <a:rPr lang="es-MX" smtClean="0"/>
              <a:t>26/05/22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F26B1-F013-5648-842E-66F0389791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997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961ab752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961ab7521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745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9112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119a9dfed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g12119a9dfe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119a9dfed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g12119a9dfe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0836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0534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92422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26/5/22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26/5/22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26/5/22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26/5/22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26/5/22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26/5/22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26/5/22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26/5/22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26/5/22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26/5/22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26/5/22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26/5/22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nuies-tic.anuies.mx/web/" TargetMode="External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s://edutradi.anuies.mx/" TargetMode="Externa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redclara.net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aire.eu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hyperlink" Target="https://www.lareferencia.info/en/" TargetMode="External"/><Relationship Id="rId19" Type="http://schemas.openxmlformats.org/officeDocument/2006/relationships/hyperlink" Target="https://www.cudi.edu.mx/" TargetMode="External"/><Relationship Id="rId4" Type="http://schemas.openxmlformats.org/officeDocument/2006/relationships/hyperlink" Target="https://www.coar-repositories.org/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www.redalyc.org/home.oa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cLAy1UscG5" TargetMode="External"/><Relationship Id="rId2" Type="http://schemas.openxmlformats.org/officeDocument/2006/relationships/hyperlink" Target="https://forms.office.com/r/DzS0S6q7a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forms.office.com/r/niUvvUNaLC" TargetMode="External"/><Relationship Id="rId4" Type="http://schemas.openxmlformats.org/officeDocument/2006/relationships/hyperlink" Target="https://forms.office.com/r/jAyemQhL0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alinavn@uaslp.mx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nuies-tic.anuies.mx/web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dutradi.anuies.mx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F31A107F-A4DD-9C95-3034-6C6742FBA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BE5FE50F-E1F2-CD58-62A3-714D35C1FCC8}"/>
              </a:ext>
            </a:extLst>
          </p:cNvPr>
          <p:cNvSpPr txBox="1"/>
          <p:nvPr/>
        </p:nvSpPr>
        <p:spPr>
          <a:xfrm>
            <a:off x="376445" y="2760517"/>
            <a:ext cx="11174258" cy="193899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>
                <a:solidFill>
                  <a:schemeClr val="bg1"/>
                </a:solidFill>
                <a:latin typeface="Arial"/>
                <a:cs typeface="Calibri"/>
              </a:rPr>
              <a:t>Estrategia de colaboración REMERI-ANUIES-</a:t>
            </a:r>
            <a:r>
              <a:rPr lang="es-ES" sz="6000" b="1" dirty="0" err="1">
                <a:solidFill>
                  <a:schemeClr val="bg1"/>
                </a:solidFill>
                <a:latin typeface="Arial"/>
                <a:cs typeface="Calibri"/>
              </a:rPr>
              <a:t>EduTraDi</a:t>
            </a:r>
            <a:endParaRPr lang="en-US" sz="6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BFBBF56-84D0-A3C4-8424-CDA007006EE6}"/>
              </a:ext>
            </a:extLst>
          </p:cNvPr>
          <p:cNvSpPr txBox="1"/>
          <p:nvPr/>
        </p:nvSpPr>
        <p:spPr>
          <a:xfrm>
            <a:off x="826265" y="4855425"/>
            <a:ext cx="9726458" cy="184665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rgbClr val="FFFFFF"/>
                </a:solidFill>
                <a:latin typeface="Arial"/>
                <a:cs typeface="Calibri"/>
              </a:rPr>
              <a:t>MTE Rosalina Vázquez Tapia </a:t>
            </a:r>
          </a:p>
          <a:p>
            <a:pPr algn="ctr"/>
            <a:r>
              <a:rPr lang="en-US" sz="3000" b="1" dirty="0" err="1">
                <a:solidFill>
                  <a:srgbClr val="FFFFFF"/>
                </a:solidFill>
                <a:latin typeface="Arial"/>
                <a:cs typeface="Calibri"/>
              </a:rPr>
              <a:t>Funcionaria</a:t>
            </a:r>
            <a:r>
              <a:rPr lang="en-US" sz="3000" b="1" dirty="0">
                <a:solidFill>
                  <a:srgbClr val="FFFFFF"/>
                </a:solidFill>
                <a:latin typeface="Arial"/>
                <a:cs typeface="Calibri"/>
              </a:rPr>
              <a:t> de la UASLP</a:t>
            </a:r>
          </a:p>
          <a:p>
            <a:pPr algn="ctr"/>
            <a:r>
              <a:rPr lang="en-US" sz="3000" b="1" dirty="0" err="1">
                <a:solidFill>
                  <a:srgbClr val="FFFFFF"/>
                </a:solidFill>
                <a:latin typeface="Arial"/>
                <a:cs typeface="Calibri"/>
              </a:rPr>
              <a:t>Coordinadora</a:t>
            </a:r>
            <a:r>
              <a:rPr lang="en-US" sz="3000" b="1" dirty="0">
                <a:solidFill>
                  <a:srgbClr val="FFFFFF"/>
                </a:solidFill>
                <a:latin typeface="Arial"/>
                <a:cs typeface="Calibri"/>
              </a:rPr>
              <a:t> General de REMERI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Arial"/>
                <a:cs typeface="Calibri"/>
              </a:rPr>
              <a:t>Cholula, Puebla. 26 de mayo de 2022 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3526" y="8489"/>
            <a:ext cx="2928474" cy="91916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5"/>
          <p:cNvSpPr txBox="1">
            <a:spLocks noGrp="1"/>
          </p:cNvSpPr>
          <p:nvPr>
            <p:ph type="title"/>
          </p:nvPr>
        </p:nvSpPr>
        <p:spPr>
          <a:xfrm>
            <a:off x="568250" y="264872"/>
            <a:ext cx="79982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1651"/>
              </a:buClr>
              <a:buSzPts val="3600"/>
              <a:buFont typeface="Calibri"/>
              <a:buNone/>
            </a:pPr>
            <a:r>
              <a:rPr lang="es-MX" sz="3600" b="1">
                <a:solidFill>
                  <a:srgbClr val="941651"/>
                </a:solidFill>
              </a:rPr>
              <a:t>Resultados de la convocatoria</a:t>
            </a:r>
            <a:endParaRPr sz="3600" b="1"/>
          </a:p>
        </p:txBody>
      </p:sp>
      <p:graphicFrame>
        <p:nvGraphicFramePr>
          <p:cNvPr id="258" name="Google Shape;258;p15"/>
          <p:cNvGraphicFramePr/>
          <p:nvPr>
            <p:extLst>
              <p:ext uri="{D42A27DB-BD31-4B8C-83A1-F6EECF244321}">
                <p14:modId xmlns:p14="http://schemas.microsoft.com/office/powerpoint/2010/main" val="3954538831"/>
              </p:ext>
            </p:extLst>
          </p:nvPr>
        </p:nvGraphicFramePr>
        <p:xfrm>
          <a:off x="1631825" y="1590425"/>
          <a:ext cx="8928350" cy="216241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95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solidFill>
                            <a:srgbClr val="1A3438"/>
                          </a:solidFill>
                        </a:rPr>
                        <a:t>Grupos</a:t>
                      </a:r>
                      <a:endParaRPr sz="1900">
                        <a:solidFill>
                          <a:srgbClr val="1A3438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solidFill>
                            <a:srgbClr val="1A3438"/>
                          </a:solidFill>
                        </a:rPr>
                        <a:t>Inscritos</a:t>
                      </a:r>
                      <a:endParaRPr sz="1900">
                        <a:solidFill>
                          <a:srgbClr val="1A3438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solidFill>
                            <a:srgbClr val="1A3438"/>
                          </a:solidFill>
                        </a:rPr>
                        <a:t>%</a:t>
                      </a:r>
                      <a:endParaRPr sz="1900">
                        <a:solidFill>
                          <a:srgbClr val="1A3438"/>
                        </a:solidFill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21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solidFill>
                            <a:srgbClr val="1A3438"/>
                          </a:solidFill>
                        </a:rPr>
                        <a:t>Grupo 1: Metadatos e interoperabilidad de repositorios digitales</a:t>
                      </a:r>
                      <a:endParaRPr sz="1900">
                        <a:solidFill>
                          <a:srgbClr val="1A3438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 dirty="0">
                          <a:solidFill>
                            <a:srgbClr val="1A3438"/>
                          </a:solidFill>
                        </a:rPr>
                        <a:t>57</a:t>
                      </a:r>
                      <a:endParaRPr sz="1900" dirty="0">
                        <a:solidFill>
                          <a:srgbClr val="1A3438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 dirty="0">
                          <a:solidFill>
                            <a:srgbClr val="1A3438"/>
                          </a:solidFill>
                        </a:rPr>
                        <a:t>25%</a:t>
                      </a:r>
                      <a:endParaRPr sz="1900" dirty="0">
                        <a:solidFill>
                          <a:srgbClr val="1A3438"/>
                        </a:solidFill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solidFill>
                            <a:srgbClr val="1A3438"/>
                          </a:solidFill>
                        </a:rPr>
                        <a:t>Grupo 2: Recursos educativos digitales (RED)</a:t>
                      </a:r>
                      <a:endParaRPr sz="1900">
                        <a:solidFill>
                          <a:srgbClr val="1A3438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 dirty="0">
                          <a:solidFill>
                            <a:srgbClr val="1A3438"/>
                          </a:solidFill>
                        </a:rPr>
                        <a:t>151</a:t>
                      </a:r>
                      <a:endParaRPr sz="1900" dirty="0">
                        <a:solidFill>
                          <a:srgbClr val="1A3438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solidFill>
                            <a:srgbClr val="1A3438"/>
                          </a:solidFill>
                        </a:rPr>
                        <a:t>66%</a:t>
                      </a:r>
                      <a:endParaRPr sz="1900">
                        <a:solidFill>
                          <a:srgbClr val="1A3438"/>
                        </a:solidFill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solidFill>
                            <a:srgbClr val="1A3438"/>
                          </a:solidFill>
                        </a:rPr>
                        <a:t>Grupo 3: Modelos de servicio de los repositorios institucionales</a:t>
                      </a:r>
                      <a:endParaRPr sz="1900">
                        <a:solidFill>
                          <a:srgbClr val="1A3438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 dirty="0">
                          <a:solidFill>
                            <a:srgbClr val="1A3438"/>
                          </a:solidFill>
                        </a:rPr>
                        <a:t>72</a:t>
                      </a:r>
                      <a:endParaRPr sz="1900" dirty="0">
                        <a:solidFill>
                          <a:srgbClr val="1A3438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 dirty="0">
                          <a:solidFill>
                            <a:srgbClr val="1A3438"/>
                          </a:solidFill>
                        </a:rPr>
                        <a:t>31%</a:t>
                      </a:r>
                      <a:endParaRPr sz="1900" dirty="0">
                        <a:solidFill>
                          <a:srgbClr val="1A3438"/>
                        </a:solidFill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>
                          <a:solidFill>
                            <a:srgbClr val="1A3438"/>
                          </a:solidFill>
                        </a:rPr>
                        <a:t>Grupo 4: Ecosistemas de Ciencia Abierta</a:t>
                      </a:r>
                      <a:endParaRPr sz="1900">
                        <a:solidFill>
                          <a:srgbClr val="1A3438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 dirty="0">
                          <a:solidFill>
                            <a:srgbClr val="1A3438"/>
                          </a:solidFill>
                        </a:rPr>
                        <a:t>102</a:t>
                      </a:r>
                      <a:endParaRPr sz="1900" dirty="0">
                        <a:solidFill>
                          <a:srgbClr val="1A3438"/>
                        </a:solidFill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 dirty="0">
                          <a:solidFill>
                            <a:srgbClr val="1A3438"/>
                          </a:solidFill>
                        </a:rPr>
                        <a:t>45%</a:t>
                      </a:r>
                      <a:endParaRPr sz="1900" dirty="0">
                        <a:solidFill>
                          <a:srgbClr val="1A3438"/>
                        </a:solidFill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9" name="Google Shape;259;p15"/>
          <p:cNvGraphicFramePr/>
          <p:nvPr/>
        </p:nvGraphicFramePr>
        <p:xfrm>
          <a:off x="2795700" y="4299725"/>
          <a:ext cx="3434025" cy="19055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9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907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En 1 grupo</a:t>
                      </a:r>
                      <a:endParaRPr sz="19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102</a:t>
                      </a:r>
                      <a:endParaRPr sz="19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En 2 grupos</a:t>
                      </a:r>
                      <a:endParaRPr sz="19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49</a:t>
                      </a:r>
                      <a:endParaRPr sz="19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5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En 3 grupos</a:t>
                      </a:r>
                      <a:endParaRPr sz="19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8</a:t>
                      </a:r>
                      <a:endParaRPr sz="19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En 4 grupos</a:t>
                      </a:r>
                      <a:endParaRPr sz="190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900"/>
                        <a:t>13</a:t>
                      </a:r>
                      <a:endParaRPr sz="1900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>
            <a:spLocks noGrp="1"/>
          </p:cNvSpPr>
          <p:nvPr>
            <p:ph type="title"/>
          </p:nvPr>
        </p:nvSpPr>
        <p:spPr>
          <a:xfrm>
            <a:off x="838200" y="468071"/>
            <a:ext cx="8425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1651"/>
              </a:buClr>
              <a:buSzPts val="4400"/>
              <a:buFont typeface="Calibri"/>
              <a:buNone/>
            </a:pPr>
            <a:r>
              <a:rPr lang="es-MX" b="1" dirty="0">
                <a:solidFill>
                  <a:srgbClr val="941651"/>
                </a:solidFill>
              </a:rPr>
              <a:t>Dinámica de trabajo </a:t>
            </a:r>
            <a:br>
              <a:rPr lang="es-MX" b="1" dirty="0"/>
            </a:br>
            <a:endParaRPr b="1" dirty="0"/>
          </a:p>
        </p:txBody>
      </p:sp>
      <p:sp>
        <p:nvSpPr>
          <p:cNvPr id="219" name="Google Shape;219;p39"/>
          <p:cNvSpPr txBox="1">
            <a:spLocks noGrp="1"/>
          </p:cNvSpPr>
          <p:nvPr>
            <p:ph type="body" idx="1"/>
          </p:nvPr>
        </p:nvSpPr>
        <p:spPr>
          <a:xfrm>
            <a:off x="838200" y="1027339"/>
            <a:ext cx="10515600" cy="516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s-MX" dirty="0"/>
              <a:t>a) 1ª Reunión plenaria: 24 de marzo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s-MX" dirty="0"/>
              <a:t>b) Una primera reunión con cada uno de los grupos: </a:t>
            </a:r>
          </a:p>
          <a:p>
            <a:pPr marL="457200" lvl="1" indent="0">
              <a:buNone/>
            </a:pPr>
            <a:r>
              <a:rPr lang="es-MX" sz="2800" dirty="0"/>
              <a:t>Grupo1: 31 marzo</a:t>
            </a:r>
          </a:p>
          <a:p>
            <a:pPr marL="457200" lvl="1" indent="0">
              <a:buNone/>
            </a:pPr>
            <a:r>
              <a:rPr lang="es-MX" sz="2800" dirty="0"/>
              <a:t>Grupo 2: 07 abril</a:t>
            </a:r>
          </a:p>
          <a:p>
            <a:pPr marL="457200" lvl="1" indent="0">
              <a:buNone/>
            </a:pPr>
            <a:r>
              <a:rPr lang="es-MX" sz="2800" dirty="0"/>
              <a:t>Grupo 3: 28 abril</a:t>
            </a:r>
          </a:p>
          <a:p>
            <a:pPr marL="457200" lvl="1" indent="0">
              <a:buNone/>
            </a:pPr>
            <a:r>
              <a:rPr lang="es-MX" sz="2800" dirty="0"/>
              <a:t>Grupo 4: 05 mayo</a:t>
            </a:r>
          </a:p>
          <a:p>
            <a:pPr marL="0" indent="0">
              <a:buSzPts val="2800"/>
              <a:buNone/>
            </a:pPr>
            <a:r>
              <a:rPr lang="es-ES" dirty="0"/>
              <a:t>c) </a:t>
            </a:r>
            <a:r>
              <a:rPr lang="es-MX" dirty="0"/>
              <a:t>Carpetas compartidas en Google Drive para documentos de trabajo, presentaciones, grabaciones de sesiones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s-MX" dirty="0"/>
              <a:t>d) Comunicación por lista de correos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s-MX" dirty="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20" name="Google Shape;22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3526" y="8489"/>
            <a:ext cx="2928474" cy="919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32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D74980C-91CC-8F4C-93B0-466CF66DC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7043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es-MX" dirty="0"/>
              <a:t>Implementación de esquemas de metadatos basados en Dublin Core para Repositorios Institucionales o Temáticos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s-MX" dirty="0"/>
              <a:t>Normalización y calidad de los metadatos de acuerdo a directrices internacionales OpenAIRE 3.0/4.0 y requisitos de cosecha de LA Referencia</a:t>
            </a:r>
          </a:p>
          <a:p>
            <a:pPr marL="514350" lvl="0" indent="-514350">
              <a:buFont typeface="+mj-lt"/>
              <a:buAutoNum type="alphaLcParenR"/>
            </a:pPr>
            <a:r>
              <a:rPr lang="es-MX" dirty="0"/>
              <a:t>Adopción de vocabularios controlados de OpenAIRE y COAR</a:t>
            </a:r>
          </a:p>
          <a:p>
            <a:pPr marL="514350" lvl="0" indent="-514350">
              <a:buFont typeface="+mj-lt"/>
              <a:buAutoNum type="alphaLcParenR"/>
            </a:pPr>
            <a:r>
              <a:rPr lang="es-MX" dirty="0"/>
              <a:t>Configuración de servidores de metadatos basados en el protocolo OAI-PMH</a:t>
            </a:r>
          </a:p>
          <a:p>
            <a:pPr marL="514350" lvl="0" indent="-514350">
              <a:buFont typeface="+mj-lt"/>
              <a:buAutoNum type="alphaLcParenR"/>
            </a:pPr>
            <a:r>
              <a:rPr lang="es-MX" dirty="0"/>
              <a:t>Configuración de plantillas de metadatos en instalaciones de DSpace u otros software de gestión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s-MX" dirty="0"/>
              <a:t>Uso de identificadores digitales persistentes (PDI)</a:t>
            </a:r>
          </a:p>
          <a:p>
            <a:pPr marL="514350" lvl="0" indent="-514350">
              <a:buFont typeface="+mj-lt"/>
              <a:buAutoNum type="alphaLcParenR"/>
            </a:pPr>
            <a:r>
              <a:rPr lang="es-MX" dirty="0"/>
              <a:t>Implementación de lineamientos técnicos de CONACYT para el Repositorio Nacional *</a:t>
            </a:r>
          </a:p>
          <a:p>
            <a:pPr marL="514350" lvl="0" indent="-514350">
              <a:buFont typeface="+mj-lt"/>
              <a:buAutoNum type="alphaLcParenR"/>
            </a:pPr>
            <a:r>
              <a:rPr lang="es-MX" dirty="0"/>
              <a:t>Otros aspectos relacionados con metadatos e interoperabilidad de repositorios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1D2479F2-863B-884C-A60E-530EAB0B8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526" y="8489"/>
            <a:ext cx="2928474" cy="91916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8058E64-A0C8-1943-A7E9-B1B32735B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45" y="264872"/>
            <a:ext cx="9028386" cy="1325563"/>
          </a:xfrm>
        </p:spPr>
        <p:txBody>
          <a:bodyPr>
            <a:normAutofit/>
          </a:bodyPr>
          <a:lstStyle/>
          <a:p>
            <a:r>
              <a:rPr lang="es-MX" sz="3600" b="1" dirty="0">
                <a:solidFill>
                  <a:srgbClr val="941651"/>
                </a:solidFill>
              </a:rPr>
              <a:t>Grupo 1: Metadatos e interoperabilidad de  			repositorios digitales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4162313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"/>
          <p:cNvSpPr txBox="1"/>
          <p:nvPr/>
        </p:nvSpPr>
        <p:spPr>
          <a:xfrm>
            <a:off x="1104022" y="468071"/>
            <a:ext cx="7054850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1651"/>
              </a:buClr>
              <a:buSzPts val="3600"/>
              <a:buFont typeface="Calibri"/>
              <a:buNone/>
            </a:pPr>
            <a:r>
              <a:rPr lang="es-MX" sz="3600" b="1" i="0" u="none" strike="noStrike" cap="none">
                <a:solidFill>
                  <a:srgbClr val="941651"/>
                </a:solidFill>
                <a:latin typeface="Calibri"/>
                <a:ea typeface="Calibri"/>
                <a:cs typeface="Calibri"/>
                <a:sym typeface="Calibri"/>
              </a:rPr>
              <a:t>Problemática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338138" y="1785938"/>
            <a:ext cx="1104106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3"/>
          <p:cNvSpPr txBox="1">
            <a:spLocks noGrp="1"/>
          </p:cNvSpPr>
          <p:nvPr>
            <p:ph type="body" idx="1"/>
          </p:nvPr>
        </p:nvSpPr>
        <p:spPr>
          <a:xfrm>
            <a:off x="812800" y="1005430"/>
            <a:ext cx="10515600" cy="5264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3365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2880" dirty="0"/>
          </a:p>
          <a:p>
            <a:pPr marL="635000" lvl="0" indent="-46228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</a:pPr>
            <a:r>
              <a:rPr lang="es-MX" sz="2880" dirty="0"/>
              <a:t>Uso de metadatos que no corresponden a los esquemas DC </a:t>
            </a:r>
            <a:endParaRPr sz="2880" dirty="0"/>
          </a:p>
          <a:p>
            <a:pPr marL="635000" lvl="0" indent="-46228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</a:pPr>
            <a:r>
              <a:rPr lang="es-MX" sz="2880" dirty="0"/>
              <a:t>Incumplimiento de directrices OpenAIRE (COAR)</a:t>
            </a:r>
            <a:endParaRPr sz="2880" dirty="0"/>
          </a:p>
          <a:p>
            <a:pPr marL="635000" lvl="0" indent="-46228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</a:pPr>
            <a:r>
              <a:rPr lang="es-MX" sz="2880" dirty="0"/>
              <a:t>No se utilizan vocabularios normalizados para la descripción y sintaxis de los metadatos </a:t>
            </a:r>
            <a:endParaRPr sz="2880" dirty="0"/>
          </a:p>
          <a:p>
            <a:pPr marL="635000" lvl="0" indent="-46228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</a:pPr>
            <a:r>
              <a:rPr lang="es-MX" sz="2880" dirty="0"/>
              <a:t>No se configuran adecuadamente los servidores de metadatos (</a:t>
            </a:r>
            <a:r>
              <a:rPr lang="es-MX" sz="2880" i="1" dirty="0"/>
              <a:t>data provider</a:t>
            </a:r>
            <a:r>
              <a:rPr lang="es-MX" sz="2880" dirty="0"/>
              <a:t>) de OAI-PMH</a:t>
            </a:r>
            <a:endParaRPr sz="2880" dirty="0"/>
          </a:p>
          <a:p>
            <a:pPr marL="914400" lvl="1" indent="-41148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</a:pPr>
            <a:r>
              <a:rPr lang="es-MX" sz="2540" dirty="0"/>
              <a:t>Problemas con el identificador (url, id, localhost, ip-nombre, xmlui-jspui)</a:t>
            </a:r>
            <a:endParaRPr sz="2540" dirty="0"/>
          </a:p>
          <a:p>
            <a:pPr marL="914400" lvl="1" indent="-35750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30"/>
              <a:buChar char="•"/>
            </a:pPr>
            <a:r>
              <a:rPr lang="es-MX" sz="2540" dirty="0"/>
              <a:t>Metadatos faltantes/sobrantes</a:t>
            </a:r>
            <a:endParaRPr sz="2540" dirty="0"/>
          </a:p>
          <a:p>
            <a:pPr marL="914400" lvl="1" indent="-35750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30"/>
              <a:buChar char="•"/>
            </a:pPr>
            <a:r>
              <a:rPr lang="es-MX" sz="2540" dirty="0"/>
              <a:t>Esquemas de metadatos no oficiales</a:t>
            </a:r>
            <a:endParaRPr sz="2540" dirty="0"/>
          </a:p>
          <a:p>
            <a:pPr marL="914400" lvl="1" indent="-38989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40"/>
              <a:buChar char="•"/>
            </a:pPr>
            <a:r>
              <a:rPr lang="es-MX" sz="2540" dirty="0"/>
              <a:t>Falta Licencia de uso</a:t>
            </a:r>
            <a:endParaRPr sz="2540" dirty="0"/>
          </a:p>
          <a:p>
            <a:pPr marL="914400" lvl="1" indent="-38989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40"/>
              <a:buChar char="•"/>
            </a:pPr>
            <a:r>
              <a:rPr lang="es-MX" sz="2540" dirty="0"/>
              <a:t>Tipo (dc.type) no estandarizado</a:t>
            </a:r>
            <a:endParaRPr sz="2540" dirty="0"/>
          </a:p>
          <a:p>
            <a:pPr marL="635000" lvl="0" indent="-2794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</a:pPr>
            <a:endParaRPr sz="2880" dirty="0"/>
          </a:p>
          <a:p>
            <a:pPr marL="514350" lvl="0" indent="-3365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288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2880" dirty="0"/>
          </a:p>
        </p:txBody>
      </p:sp>
      <p:pic>
        <p:nvPicPr>
          <p:cNvPr id="188" name="Google Shape;18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3526" y="8489"/>
            <a:ext cx="2928474" cy="919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title"/>
          </p:nvPr>
        </p:nvSpPr>
        <p:spPr>
          <a:xfrm>
            <a:off x="838200" y="468071"/>
            <a:ext cx="8425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1651"/>
              </a:buClr>
              <a:buSzPct val="111111"/>
              <a:buFont typeface="Calibri"/>
              <a:buNone/>
            </a:pPr>
            <a:r>
              <a:rPr lang="es-MX" b="1">
                <a:solidFill>
                  <a:srgbClr val="941651"/>
                </a:solidFill>
              </a:rPr>
              <a:t>Algunas acciones para atender la problemática</a:t>
            </a:r>
            <a:br>
              <a:rPr lang="es-MX" b="1"/>
            </a:br>
            <a:endParaRPr b="1"/>
          </a:p>
        </p:txBody>
      </p:sp>
      <p:sp>
        <p:nvSpPr>
          <p:cNvPr id="204" name="Google Shape;204;p10"/>
          <p:cNvSpPr txBox="1">
            <a:spLocks noGrp="1"/>
          </p:cNvSpPr>
          <p:nvPr>
            <p:ph type="body" idx="1"/>
          </p:nvPr>
        </p:nvSpPr>
        <p:spPr>
          <a:xfrm>
            <a:off x="838200" y="1229219"/>
            <a:ext cx="10515600" cy="516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200"/>
          </a:p>
          <a:p>
            <a:pPr marL="3429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s-MX" sz="2500"/>
              <a:t>Construir una base de conocimiento y directorio de expertos</a:t>
            </a:r>
            <a:endParaRPr sz="3200"/>
          </a:p>
          <a:p>
            <a:pPr marL="3429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s-MX" sz="2500"/>
              <a:t>Identificar otras iniciativas para sumar esfuerzos </a:t>
            </a:r>
            <a:endParaRPr sz="3200"/>
          </a:p>
          <a:p>
            <a:pPr marL="3429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s-MX" sz="2500"/>
              <a:t>Promover las buenas prácticas </a:t>
            </a:r>
            <a:endParaRPr sz="3200"/>
          </a:p>
          <a:p>
            <a:pPr marL="3429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s-MX" sz="2500"/>
              <a:t>Trabajar con cada repositorio </a:t>
            </a:r>
            <a:endParaRPr sz="3200"/>
          </a:p>
          <a:p>
            <a:pPr marL="3429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s-MX" sz="2500"/>
              <a:t>Elaborar manuales y guías sobre la implementación de las directrices de interoperabilidad OpenAIRE 3.0/4.0, vocabularios COAR y formularios (plantillas) por tipo de recurso para DSpace </a:t>
            </a:r>
            <a:endParaRPr sz="3200"/>
          </a:p>
          <a:p>
            <a:pPr marL="3429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s-MX" sz="2500"/>
              <a:t>….</a:t>
            </a:r>
            <a:endParaRPr sz="25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200"/>
          </a:p>
        </p:txBody>
      </p:sp>
      <p:pic>
        <p:nvPicPr>
          <p:cNvPr id="205" name="Google Shape;20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3526" y="8489"/>
            <a:ext cx="2928474" cy="919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D74980C-91CC-8F4C-93B0-466CF66DC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7" y="1284290"/>
            <a:ext cx="10515600" cy="5390019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es-MX" sz="2400" dirty="0"/>
              <a:t>Tipología de los recursos educativos digitales (RED) y recursos educativos abiertos (REA)</a:t>
            </a:r>
          </a:p>
          <a:p>
            <a:pPr marL="514350" lvl="0" indent="-514350">
              <a:buFont typeface="+mj-lt"/>
              <a:buAutoNum type="alphaLcParenR"/>
            </a:pPr>
            <a:r>
              <a:rPr lang="es-MX" sz="2400" dirty="0"/>
              <a:t>Modelos de producción e indicadores de calidad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s-MX" sz="2400" dirty="0"/>
              <a:t>Normativa, políticas y procedimientos institucionales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s-MX" sz="2400" dirty="0"/>
              <a:t>Plataformas abiertas para el almacenamiento, gestión, distribución, preservación y acceso compartido de RED/REA</a:t>
            </a:r>
          </a:p>
          <a:p>
            <a:pPr marL="514350" lvl="0" indent="-514350">
              <a:buFont typeface="+mj-lt"/>
              <a:buAutoNum type="alphaLcParenR"/>
            </a:pPr>
            <a:r>
              <a:rPr lang="es-MX" sz="2400" dirty="0"/>
              <a:t>Estructuras de metadatos basados en modelos LOM, SCORM y otros afines</a:t>
            </a:r>
          </a:p>
          <a:p>
            <a:pPr marL="514350" lvl="0" indent="-514350">
              <a:buFont typeface="+mj-lt"/>
              <a:buAutoNum type="alphaLcParenR"/>
            </a:pPr>
            <a:r>
              <a:rPr lang="es-MX" sz="2400" dirty="0"/>
              <a:t>Implementación de Repositorios de RED/REA bajo los principios de Ciencia Abierta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s-MX" sz="2400" dirty="0"/>
              <a:t>Otros aspectos relacionados con RED/REA </a:t>
            </a:r>
          </a:p>
          <a:p>
            <a:pPr marL="0" indent="0">
              <a:buNone/>
            </a:pPr>
            <a:r>
              <a:rPr lang="es-MX" sz="2400" b="1" dirty="0"/>
              <a:t> </a:t>
            </a:r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endParaRPr lang="es-MX" sz="2400" dirty="0"/>
          </a:p>
        </p:txBody>
      </p:sp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1D2479F2-863B-884C-A60E-530EAB0B8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526" y="8489"/>
            <a:ext cx="2928474" cy="91916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2EBE568-3ADC-DD4E-AA9C-602B9517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25326" cy="1325563"/>
          </a:xfrm>
        </p:spPr>
        <p:txBody>
          <a:bodyPr/>
          <a:lstStyle/>
          <a:p>
            <a:r>
              <a:rPr lang="es-MX" sz="3600" b="1" dirty="0">
                <a:solidFill>
                  <a:srgbClr val="941651"/>
                </a:solidFill>
              </a:rPr>
              <a:t>Grupo 2:Recursos educativos digitales (RED)</a:t>
            </a:r>
            <a:br>
              <a:rPr lang="es-MX" sz="3600" b="1" dirty="0">
                <a:solidFill>
                  <a:srgbClr val="941651"/>
                </a:solidFill>
              </a:rPr>
            </a:br>
            <a:endParaRPr lang="es-MX" b="1" dirty="0">
              <a:solidFill>
                <a:srgbClr val="9416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20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119a9dfed_0_16"/>
          <p:cNvSpPr txBox="1">
            <a:spLocks noGrp="1"/>
          </p:cNvSpPr>
          <p:nvPr>
            <p:ph type="title"/>
          </p:nvPr>
        </p:nvSpPr>
        <p:spPr>
          <a:xfrm>
            <a:off x="934452" y="529300"/>
            <a:ext cx="813735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1651"/>
              </a:buClr>
              <a:buSzPts val="3200"/>
              <a:buFont typeface="Calibri"/>
              <a:buNone/>
            </a:pPr>
            <a:r>
              <a:rPr lang="es-MX" sz="3200" b="1" dirty="0">
                <a:solidFill>
                  <a:srgbClr val="941651"/>
                </a:solidFill>
                <a:latin typeface="Calibri"/>
                <a:ea typeface="Calibri"/>
                <a:cs typeface="Calibri"/>
                <a:sym typeface="Calibri"/>
              </a:rPr>
              <a:t>Sub-Comisiones de la Comisión RI-RED</a:t>
            </a:r>
            <a:endParaRPr dirty="0"/>
          </a:p>
        </p:txBody>
      </p:sp>
      <p:sp>
        <p:nvSpPr>
          <p:cNvPr id="155" name="Google Shape;155;g12119a9dfed_0_16"/>
          <p:cNvSpPr txBox="1">
            <a:spLocks noGrp="1"/>
          </p:cNvSpPr>
          <p:nvPr>
            <p:ph type="body" idx="1"/>
          </p:nvPr>
        </p:nvSpPr>
        <p:spPr>
          <a:xfrm>
            <a:off x="934452" y="1192082"/>
            <a:ext cx="10515600" cy="53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2400"/>
              <a:buNone/>
            </a:pPr>
            <a:endParaRPr dirty="0">
              <a:solidFill>
                <a:srgbClr val="404040"/>
              </a:solidFill>
            </a:endParaRPr>
          </a:p>
          <a:p>
            <a:pPr marL="514350" lvl="0" indent="-514350">
              <a:spcBef>
                <a:spcPts val="750"/>
              </a:spcBef>
              <a:buClr>
                <a:srgbClr val="1F4E79"/>
              </a:buClr>
              <a:buSzPts val="2400"/>
              <a:buAutoNum type="alphaLcParenR"/>
            </a:pPr>
            <a:r>
              <a:rPr lang="es-MX" sz="2400" b="1" dirty="0">
                <a:solidFill>
                  <a:srgbClr val="941651"/>
                </a:solidFill>
                <a:latin typeface="Calibri"/>
                <a:cs typeface="Calibri"/>
              </a:rPr>
              <a:t>Sub-Comisión de Calidad y Modelos de Producción de RED/REA</a:t>
            </a:r>
          </a:p>
          <a:p>
            <a:pPr marL="0" lvl="0" indent="0">
              <a:spcBef>
                <a:spcPts val="750"/>
              </a:spcBef>
              <a:buClr>
                <a:srgbClr val="1F4E79"/>
              </a:buClr>
              <a:buSzPts val="2400"/>
              <a:buNone/>
            </a:pPr>
            <a:r>
              <a:rPr lang="es-MX" b="1" dirty="0"/>
              <a:t>Objetivo:  </a:t>
            </a:r>
            <a:r>
              <a:rPr lang="es-MX" dirty="0"/>
              <a:t>Integrar a la agenda de ANUIES-TI TE, algunas de las iniciativas surgidas durante los trabajos de la MESA 2 de Recursos Educativos Digitales impulsada por ANUIES y la Agenda Digital Educativa de la SEP, en el periodo 2020-2021. </a:t>
            </a:r>
            <a:br>
              <a:rPr lang="es-MX" dirty="0"/>
            </a:br>
            <a:endParaRPr lang="es-MX" dirty="0"/>
          </a:p>
          <a:p>
            <a:pPr marL="0" lvl="0" indent="0">
              <a:spcBef>
                <a:spcPts val="750"/>
              </a:spcBef>
              <a:buClr>
                <a:srgbClr val="1F4E79"/>
              </a:buClr>
              <a:buSzPts val="2400"/>
              <a:buNone/>
            </a:pPr>
            <a:r>
              <a:rPr lang="es-MX" b="1" dirty="0"/>
              <a:t>Líneas de acción: </a:t>
            </a:r>
            <a:br>
              <a:rPr lang="es-MX" dirty="0"/>
            </a:br>
            <a:r>
              <a:rPr lang="es-MX" dirty="0"/>
              <a:t>a) Indicadores de Calidad para Recursos Educativos Digitales</a:t>
            </a:r>
            <a:br>
              <a:rPr lang="es-MX" dirty="0"/>
            </a:br>
            <a:r>
              <a:rPr lang="es-MX" dirty="0"/>
              <a:t>b) Normatividad y procesos de producción de Recursos Educativos  Digitales</a:t>
            </a:r>
            <a:br>
              <a:rPr lang="es-MX" dirty="0"/>
            </a:br>
            <a:r>
              <a:rPr lang="es-MX" dirty="0"/>
              <a:t>c) Certificación de figuras involucradas a través de estándares de competencia laboral</a:t>
            </a:r>
            <a:endParaRPr dirty="0"/>
          </a:p>
        </p:txBody>
      </p:sp>
      <p:pic>
        <p:nvPicPr>
          <p:cNvPr id="156" name="Google Shape;156;g12119a9dfed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3526" y="8489"/>
            <a:ext cx="2928474" cy="919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119a9dfed_0_16"/>
          <p:cNvSpPr txBox="1">
            <a:spLocks noGrp="1"/>
          </p:cNvSpPr>
          <p:nvPr>
            <p:ph type="title"/>
          </p:nvPr>
        </p:nvSpPr>
        <p:spPr>
          <a:xfrm>
            <a:off x="851325" y="264872"/>
            <a:ext cx="813735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1651"/>
              </a:buClr>
              <a:buSzPts val="3200"/>
              <a:buFont typeface="Calibri"/>
              <a:buNone/>
            </a:pPr>
            <a:r>
              <a:rPr lang="es-MX" sz="3200" b="1" dirty="0">
                <a:solidFill>
                  <a:srgbClr val="941651"/>
                </a:solidFill>
                <a:latin typeface="Calibri"/>
                <a:ea typeface="Calibri"/>
                <a:cs typeface="Calibri"/>
                <a:sym typeface="Calibri"/>
              </a:rPr>
              <a:t>Sub-Comisiones de la Comisión RI-RED</a:t>
            </a:r>
            <a:endParaRPr dirty="0"/>
          </a:p>
        </p:txBody>
      </p:sp>
      <p:sp>
        <p:nvSpPr>
          <p:cNvPr id="155" name="Google Shape;155;g12119a9dfed_0_16"/>
          <p:cNvSpPr txBox="1">
            <a:spLocks noGrp="1"/>
          </p:cNvSpPr>
          <p:nvPr>
            <p:ph type="body" idx="1"/>
          </p:nvPr>
        </p:nvSpPr>
        <p:spPr>
          <a:xfrm>
            <a:off x="546265" y="927653"/>
            <a:ext cx="11269683" cy="60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>
              <a:spcBef>
                <a:spcPts val="750"/>
              </a:spcBef>
              <a:buClr>
                <a:srgbClr val="1F4E79"/>
              </a:buClr>
              <a:buSzPts val="2400"/>
              <a:buNone/>
            </a:pPr>
            <a:r>
              <a:rPr lang="es-MX" sz="2400" b="1" dirty="0">
                <a:solidFill>
                  <a:srgbClr val="941651"/>
                </a:solidFill>
                <a:latin typeface="Calibri"/>
                <a:cs typeface="Calibri"/>
              </a:rPr>
              <a:t>b) Sub-Comisión de integración y desarrollo de repositorios de RED/REA?</a:t>
            </a:r>
            <a:br>
              <a:rPr lang="es-MX" dirty="0"/>
            </a:br>
            <a:br>
              <a:rPr lang="es-MX" dirty="0"/>
            </a:br>
            <a:r>
              <a:rPr lang="es-MX" sz="2400" b="1" dirty="0"/>
              <a:t>Objetivo: </a:t>
            </a:r>
            <a:r>
              <a:rPr lang="es-MX" sz="2400" dirty="0"/>
              <a:t>Promover el desarrollo de repositorios y plataformas de RED/REA bajo los principios de la Ciencia Abierta y el acceso compartido a través de un agregador (cosechador).</a:t>
            </a:r>
            <a:br>
              <a:rPr lang="es-MX" sz="2400" dirty="0"/>
            </a:br>
            <a:endParaRPr lang="es-MX" sz="2400" dirty="0"/>
          </a:p>
          <a:p>
            <a:pPr marL="0" lvl="0" indent="0">
              <a:spcBef>
                <a:spcPts val="150"/>
              </a:spcBef>
              <a:buClr>
                <a:srgbClr val="1F4E79"/>
              </a:buClr>
              <a:buSzPts val="2400"/>
              <a:buNone/>
            </a:pPr>
            <a:r>
              <a:rPr lang="es-MX" sz="2400" b="1" dirty="0"/>
              <a:t>Líneas de acción: </a:t>
            </a:r>
            <a:br>
              <a:rPr lang="es-MX" sz="2400" dirty="0"/>
            </a:br>
            <a:r>
              <a:rPr lang="es-MX" sz="2400" dirty="0"/>
              <a:t>a) Desarrollo de repositorios de RED/REA y plataformas abiertas para el almacenamiento, gestión, distribución, preservación y acceso compartido de RED/REA</a:t>
            </a:r>
            <a:br>
              <a:rPr lang="es-MX" sz="2400" dirty="0"/>
            </a:br>
            <a:r>
              <a:rPr lang="es-MX" sz="2400" dirty="0"/>
              <a:t>b) Interoperabilidad de repositorios de RED/REA con LMS u otras plataformas abiertas de contenidos </a:t>
            </a:r>
            <a:br>
              <a:rPr lang="es-MX" sz="2400" dirty="0"/>
            </a:br>
            <a:r>
              <a:rPr lang="es-MX" sz="2400" dirty="0"/>
              <a:t>b) Implementación de estructuras de metadatos basados en modelos LOM, SCORM y otros afines </a:t>
            </a:r>
            <a:br>
              <a:rPr lang="es-MX" sz="2400" dirty="0"/>
            </a:br>
            <a:r>
              <a:rPr lang="es-MX" sz="2400" dirty="0"/>
              <a:t>c)  Implementación de un agregador de repositorios y plataformas de RED/REA basado en estándares internacionales, para su incorporación a REMERI</a:t>
            </a:r>
            <a:br>
              <a:rPr lang="es-MX" sz="2400" dirty="0"/>
            </a:br>
            <a:r>
              <a:rPr lang="es-MX" sz="2400" dirty="0"/>
              <a:t>d) Posibles alianzas estratégicas con otros proyectos relacionados (Ejem. RUA-UNAM, ECOESAD, RedLATE..)</a:t>
            </a:r>
            <a:endParaRPr dirty="0"/>
          </a:p>
        </p:txBody>
      </p:sp>
      <p:pic>
        <p:nvPicPr>
          <p:cNvPr id="156" name="Google Shape;156;g12119a9dfed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3526" y="8489"/>
            <a:ext cx="2928474" cy="919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387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D74980C-91CC-8F4C-93B0-466CF66DC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54091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es-MX" dirty="0"/>
              <a:t>Estrategias para la sostenibilidad (poblamiento) de los repositorios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s-MX" dirty="0"/>
              <a:t>Metricas alternativas (Altmetrcis) o de última generación y nuevos modelos de visibilidad e impacto científico</a:t>
            </a:r>
          </a:p>
          <a:p>
            <a:pPr marL="514350" lvl="0" indent="-514350">
              <a:buFont typeface="+mj-lt"/>
              <a:buAutoNum type="alphaLcParenR"/>
            </a:pPr>
            <a:r>
              <a:rPr lang="es-MX" dirty="0"/>
              <a:t>Nueva generación de repositorios - COAR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s-MX" dirty="0"/>
              <a:t>Evaluación y certificación de repositorios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s-MX" dirty="0"/>
              <a:t>Diseño de políticas de acceso abierto y flujos de trabajo para el depósito y autoarchivo en repositorios</a:t>
            </a:r>
          </a:p>
          <a:p>
            <a:pPr marL="514350" lvl="0" indent="-514350">
              <a:buFont typeface="+mj-lt"/>
              <a:buAutoNum type="alphaLcParenR"/>
            </a:pPr>
            <a:r>
              <a:rPr lang="es-MX" dirty="0"/>
              <a:t>Estrategias de difusión, comunicación y capacitación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s-MX" dirty="0"/>
              <a:t>Planes y estrategias de preservación digital *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s-MX" dirty="0"/>
              <a:t>Modelos de financiamiento para la sostenibilidad operativa de los repositorios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s-MX" dirty="0"/>
              <a:t>Gestión de derechos de autor en el entorno digital y aspectos normativos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s-MX" dirty="0"/>
              <a:t>Servicios de REMERI y otros agregadores para los repositorios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s-MX" dirty="0"/>
              <a:t>Otros aspectos relacionados con estrategias de gestión y poblamientos de repositorios</a:t>
            </a:r>
          </a:p>
          <a:p>
            <a:pPr marL="0" indent="0">
              <a:buNone/>
            </a:pPr>
            <a:endParaRPr lang="es-MX" sz="2400" dirty="0"/>
          </a:p>
          <a:p>
            <a:pPr marL="514350" indent="-514350">
              <a:buFont typeface="+mj-lt"/>
              <a:buAutoNum type="alphaLcParenR"/>
            </a:pPr>
            <a:endParaRPr lang="es-MX" sz="2400" dirty="0"/>
          </a:p>
          <a:p>
            <a:pPr marL="514350" indent="-514350">
              <a:buFont typeface="+mj-lt"/>
              <a:buAutoNum type="alphaLcParenR"/>
            </a:pPr>
            <a:endParaRPr lang="es-MX" sz="2400" dirty="0"/>
          </a:p>
        </p:txBody>
      </p:sp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1D2479F2-863B-884C-A60E-530EAB0B8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526" y="8489"/>
            <a:ext cx="2928474" cy="919165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8F208C23-5E3D-064A-A98B-CF95EAAA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25326" cy="1325563"/>
          </a:xfrm>
        </p:spPr>
        <p:txBody>
          <a:bodyPr>
            <a:noAutofit/>
          </a:bodyPr>
          <a:lstStyle/>
          <a:p>
            <a:r>
              <a:rPr lang="es-MX" sz="3600" b="1" dirty="0">
                <a:solidFill>
                  <a:srgbClr val="941651"/>
                </a:solidFill>
              </a:rPr>
              <a:t>Grupo 3: Modelos de servicio de los 				repositorios institucionales </a:t>
            </a:r>
            <a:br>
              <a:rPr lang="es-MX" sz="3600" b="1" dirty="0">
                <a:solidFill>
                  <a:srgbClr val="941651"/>
                </a:solidFill>
              </a:rPr>
            </a:br>
            <a:endParaRPr lang="es-MX" sz="3600" b="1" dirty="0">
              <a:solidFill>
                <a:srgbClr val="9416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03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"/>
          <p:cNvSpPr txBox="1"/>
          <p:nvPr/>
        </p:nvSpPr>
        <p:spPr>
          <a:xfrm>
            <a:off x="1104022" y="468071"/>
            <a:ext cx="7054850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1651"/>
              </a:buClr>
              <a:buSzPts val="3600"/>
              <a:buFont typeface="Calibri"/>
              <a:buNone/>
            </a:pPr>
            <a:r>
              <a:rPr lang="es-MX" sz="3600" b="1" i="0" u="none" strike="noStrike" cap="none" dirty="0">
                <a:solidFill>
                  <a:srgbClr val="941651"/>
                </a:solidFill>
                <a:latin typeface="Calibri"/>
                <a:ea typeface="Calibri"/>
                <a:cs typeface="Calibri"/>
                <a:sym typeface="Calibri"/>
              </a:rPr>
              <a:t>Algunas estrategias propuestas..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338138" y="1785938"/>
            <a:ext cx="1104106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3"/>
          <p:cNvSpPr txBox="1">
            <a:spLocks noGrp="1"/>
          </p:cNvSpPr>
          <p:nvPr>
            <p:ph type="body" idx="1"/>
          </p:nvPr>
        </p:nvSpPr>
        <p:spPr>
          <a:xfrm>
            <a:off x="812800" y="1542790"/>
            <a:ext cx="10515600" cy="484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indent="-514350">
              <a:buAutoNum type="arabicParenR"/>
            </a:pPr>
            <a:r>
              <a:rPr lang="es-MX" dirty="0"/>
              <a:t>Análisis diagnóstico sobre los modelos de servicio con los que cuentan actualmente los repositorios de REMERI u otros por integrarse</a:t>
            </a:r>
          </a:p>
          <a:p>
            <a:pPr marL="514350" indent="-514350">
              <a:buFont typeface="+mj-lt"/>
              <a:buAutoNum type="arabicParenR"/>
            </a:pPr>
            <a:r>
              <a:rPr lang="es-MX" dirty="0"/>
              <a:t>Análisis y propuesta de servicios desde los repositorios institucionales hacia REMERI y otros agregadores </a:t>
            </a:r>
          </a:p>
          <a:p>
            <a:pPr marL="514350" indent="-514350">
              <a:buFont typeface="+mj-lt"/>
              <a:buAutoNum type="arabicParenR"/>
            </a:pPr>
            <a:r>
              <a:rPr lang="es-MX" dirty="0"/>
              <a:t>Compilación sobre experiencias y buenas prácticas para la gestión y sostenibilidad de los Repositorios Institucionales en las instituciones mexicanas</a:t>
            </a:r>
          </a:p>
          <a:p>
            <a:pPr marL="514350" indent="-514350">
              <a:buFont typeface="+mj-lt"/>
              <a:buAutoNum type="arabicParenR"/>
            </a:pPr>
            <a:r>
              <a:rPr lang="es-MX" dirty="0"/>
              <a:t>Una o dos publicaciones sobre los resultados del análisis diagnóstico y compilación de buenas prácticas.</a:t>
            </a:r>
            <a:endParaRPr dirty="0"/>
          </a:p>
          <a:p>
            <a:pPr marL="0" indent="0">
              <a:buNone/>
            </a:pPr>
            <a:endParaRPr dirty="0"/>
          </a:p>
          <a:p>
            <a:pPr marL="514350" lvl="0" indent="-3365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240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</a:pPr>
            <a:endParaRPr sz="2400" b="1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</a:pPr>
            <a:endParaRPr sz="2400" b="1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</a:pPr>
            <a:endParaRPr sz="2400" b="1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</a:pPr>
            <a:endParaRPr sz="2400" b="1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</a:pPr>
            <a:endParaRPr sz="2400" b="1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2400" dirty="0"/>
          </a:p>
        </p:txBody>
      </p:sp>
      <p:pic>
        <p:nvPicPr>
          <p:cNvPr id="213" name="Google Shape;2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3526" y="8489"/>
            <a:ext cx="2928474" cy="919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/>
        </p:nvSpPr>
        <p:spPr>
          <a:xfrm>
            <a:off x="686478" y="412276"/>
            <a:ext cx="7414535" cy="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lvl="0"/>
            <a:r>
              <a:rPr lang="es-MX" sz="4000" b="1" dirty="0">
                <a:solidFill>
                  <a:srgbClr val="941651"/>
                </a:solidFill>
              </a:rPr>
              <a:t>Agenda colaborativa </a:t>
            </a:r>
          </a:p>
        </p:txBody>
      </p:sp>
      <p:sp>
        <p:nvSpPr>
          <p:cNvPr id="93" name="Google Shape;93;p15"/>
          <p:cNvSpPr txBox="1"/>
          <p:nvPr/>
        </p:nvSpPr>
        <p:spPr>
          <a:xfrm>
            <a:off x="481314" y="1270861"/>
            <a:ext cx="8250508" cy="303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457189" indent="-457189">
              <a:buFont typeface="+mj-lt"/>
              <a:buAutoNum type="alphaLcParenR"/>
            </a:pPr>
            <a:r>
              <a:rPr lang="es-MX" sz="2400" dirty="0"/>
              <a:t>Comunidad de Aplicaciones de CUDI </a:t>
            </a:r>
          </a:p>
          <a:p>
            <a:pPr marL="457189" indent="-457189">
              <a:buFont typeface="+mj-lt"/>
              <a:buAutoNum type="alphaLcParenR"/>
            </a:pPr>
            <a:r>
              <a:rPr lang="es-MX" sz="2400" dirty="0"/>
              <a:t>Comisión de Repositorios y Recursos Educativos Digitales  del Grupo de Tecnología Educativa de ANUIES-TIC</a:t>
            </a:r>
          </a:p>
          <a:p>
            <a:pPr marL="457189" indent="-457189">
              <a:buFont typeface="+mj-lt"/>
              <a:buAutoNum type="alphaLcParenR"/>
            </a:pPr>
            <a:r>
              <a:rPr lang="es-MX" sz="2400" dirty="0"/>
              <a:t>Equipo para la Transformación Digital de la Educación – EduTraDi</a:t>
            </a:r>
          </a:p>
          <a:p>
            <a:pPr marL="457189" indent="-457189">
              <a:buFont typeface="+mj-lt"/>
              <a:buAutoNum type="alphaLcParenR"/>
            </a:pPr>
            <a:r>
              <a:rPr lang="es-MX" sz="2400" dirty="0"/>
              <a:t>LA Referencia </a:t>
            </a:r>
          </a:p>
          <a:p>
            <a:pPr marL="457189" indent="-457189">
              <a:buFont typeface="+mj-lt"/>
              <a:buAutoNum type="alphaLcParenR"/>
            </a:pPr>
            <a:r>
              <a:rPr lang="es-MX" sz="2400" dirty="0"/>
              <a:t>Red CLARA</a:t>
            </a:r>
          </a:p>
          <a:p>
            <a:pPr marL="457189" indent="-457189">
              <a:buFont typeface="+mj-lt"/>
              <a:buAutoNum type="alphaLcParenR"/>
            </a:pPr>
            <a:r>
              <a:rPr lang="es-MX" sz="2400" dirty="0"/>
              <a:t>REDALYC 	</a:t>
            </a:r>
          </a:p>
          <a:p>
            <a:pPr marL="457189" indent="-457189">
              <a:buFont typeface="+mj-lt"/>
              <a:buAutoNum type="alphaLcParenR"/>
            </a:pPr>
            <a:r>
              <a:rPr lang="es-MX" sz="2400" dirty="0"/>
              <a:t>COAR y OpenAIRE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CFC85F2-6729-244D-8C6E-A91AE834D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680" y="3309165"/>
            <a:ext cx="2895600" cy="57573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E4A51B-61CC-4A4B-B62C-E38BD2514BEB}"/>
              </a:ext>
            </a:extLst>
          </p:cNvPr>
          <p:cNvSpPr/>
          <p:nvPr/>
        </p:nvSpPr>
        <p:spPr>
          <a:xfrm>
            <a:off x="9180152" y="3899112"/>
            <a:ext cx="295465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333" dirty="0">
                <a:hlinkClick r:id="rId4"/>
              </a:rPr>
              <a:t>https://www.coar-repositories.org/</a:t>
            </a:r>
            <a:r>
              <a:rPr lang="es-MX" sz="1333" dirty="0"/>
              <a:t>	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1907C94-DD3C-5B4F-A9FC-08AFE594A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4191" y="4268810"/>
            <a:ext cx="1873269" cy="753533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D0F79B6-4D3A-1A4F-80E1-7C2E8162D20E}"/>
              </a:ext>
            </a:extLst>
          </p:cNvPr>
          <p:cNvSpPr/>
          <p:nvPr/>
        </p:nvSpPr>
        <p:spPr>
          <a:xfrm>
            <a:off x="9242104" y="4974046"/>
            <a:ext cx="203132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333" dirty="0">
                <a:hlinkClick r:id="rId6"/>
              </a:rPr>
              <a:t>https://www.openaire.eu/</a:t>
            </a:r>
            <a:r>
              <a:rPr lang="es-MX" sz="1333" dirty="0"/>
              <a:t>	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DA9892D-B249-F142-854A-F163C374B3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314" y="5033101"/>
            <a:ext cx="1822773" cy="115365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B86DCDD-AFB2-6447-9B66-4C0D6CC2E866}"/>
              </a:ext>
            </a:extLst>
          </p:cNvPr>
          <p:cNvSpPr/>
          <p:nvPr/>
        </p:nvSpPr>
        <p:spPr>
          <a:xfrm>
            <a:off x="339984" y="6151687"/>
            <a:ext cx="2326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hlinkClick r:id="rId8"/>
              </a:rPr>
              <a:t>https://anuies-tic.anuies.mx/web/</a:t>
            </a:r>
            <a:endParaRPr lang="es-MX" sz="1200" dirty="0"/>
          </a:p>
          <a:p>
            <a:endParaRPr lang="es-MX" sz="1200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2FE2794-F885-7646-AC03-3D1DC01F45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3092" y="1999162"/>
            <a:ext cx="2729267" cy="829277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CBD2780B-1760-B348-B21B-27F500329110}"/>
              </a:ext>
            </a:extLst>
          </p:cNvPr>
          <p:cNvSpPr/>
          <p:nvPr/>
        </p:nvSpPr>
        <p:spPr>
          <a:xfrm>
            <a:off x="9234191" y="2743125"/>
            <a:ext cx="2314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hlinkClick r:id="rId10"/>
              </a:rPr>
              <a:t>https://www.lareferencia.info/en/</a:t>
            </a:r>
            <a:endParaRPr lang="es-MX" sz="1200" dirty="0"/>
          </a:p>
          <a:p>
            <a:endParaRPr lang="es-MX" sz="1200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08ECF139-4B07-F24C-9353-2DFD4F8F50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07335" y="4842180"/>
            <a:ext cx="2561093" cy="1344574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64AEF137-AB78-A24F-A0DC-20F19A530EC1}"/>
              </a:ext>
            </a:extLst>
          </p:cNvPr>
          <p:cNvSpPr/>
          <p:nvPr/>
        </p:nvSpPr>
        <p:spPr>
          <a:xfrm>
            <a:off x="2932252" y="6162900"/>
            <a:ext cx="1921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hlinkClick r:id="rId12"/>
              </a:rPr>
              <a:t>https://edutradi.anuies.mx/</a:t>
            </a:r>
            <a:endParaRPr lang="es-MX" sz="1200" dirty="0"/>
          </a:p>
          <a:p>
            <a:endParaRPr lang="es-MX" sz="1200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F98BD4EC-AB51-6E4E-AB09-4E5369AAB1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3638" y="5312221"/>
            <a:ext cx="2339871" cy="595414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E4E12D49-7F2D-884E-A62F-0F2F43E4B750}"/>
              </a:ext>
            </a:extLst>
          </p:cNvPr>
          <p:cNvSpPr/>
          <p:nvPr/>
        </p:nvSpPr>
        <p:spPr>
          <a:xfrm>
            <a:off x="5493345" y="6151686"/>
            <a:ext cx="2339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hlinkClick r:id="rId14"/>
              </a:rPr>
              <a:t>https://www.redalyc.org/home.oa</a:t>
            </a:r>
            <a:endParaRPr lang="es-MX" sz="1200" dirty="0"/>
          </a:p>
          <a:p>
            <a:endParaRPr lang="es-MX" sz="1200" dirty="0"/>
          </a:p>
        </p:txBody>
      </p:sp>
      <p:pic>
        <p:nvPicPr>
          <p:cNvPr id="31" name="Google Shape;72;p15" descr="RedCLARA">
            <a:extLst>
              <a:ext uri="{FF2B5EF4-FFF2-40B4-BE49-F238E27FC236}">
                <a16:creationId xmlns:a16="http://schemas.microsoft.com/office/drawing/2014/main" id="{E63DC32B-EF31-7F40-906E-40E3FB0C93D2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321131" y="5393482"/>
            <a:ext cx="1873269" cy="76941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7B64D5F2-A040-A54D-8B20-5652569944BB}"/>
              </a:ext>
            </a:extLst>
          </p:cNvPr>
          <p:cNvSpPr/>
          <p:nvPr/>
        </p:nvSpPr>
        <p:spPr>
          <a:xfrm>
            <a:off x="9234191" y="6258520"/>
            <a:ext cx="1837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hlinkClick r:id="rId16"/>
              </a:rPr>
              <a:t>https://www.redclara.net/</a:t>
            </a:r>
            <a:endParaRPr lang="es-MX" sz="1200" dirty="0"/>
          </a:p>
          <a:p>
            <a:endParaRPr lang="es-MX" sz="1200" dirty="0"/>
          </a:p>
        </p:txBody>
      </p:sp>
      <p:pic>
        <p:nvPicPr>
          <p:cNvPr id="19" name="Marcador de contenido 4">
            <a:extLst>
              <a:ext uri="{FF2B5EF4-FFF2-40B4-BE49-F238E27FC236}">
                <a16:creationId xmlns:a16="http://schemas.microsoft.com/office/drawing/2014/main" id="{B5F45EF8-BEB5-4B41-B566-5185BA361B1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63526" y="8489"/>
            <a:ext cx="2928474" cy="91916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791D768-E0E5-8A42-92DC-8AB6363C0E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104" y="1157281"/>
            <a:ext cx="2671954" cy="558544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39BAA8D5-B6D3-7F48-835E-707DA962163A}"/>
              </a:ext>
            </a:extLst>
          </p:cNvPr>
          <p:cNvSpPr/>
          <p:nvPr/>
        </p:nvSpPr>
        <p:spPr>
          <a:xfrm>
            <a:off x="9209680" y="1718994"/>
            <a:ext cx="2031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dirty="0">
                <a:hlinkClick r:id="rId19"/>
              </a:rPr>
              <a:t>https://www.cudi.edu.mx/</a:t>
            </a:r>
            <a:r>
              <a:rPr lang="es-MX" sz="1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89114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D74980C-91CC-8F4C-93B0-466CF66DC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es-MX" sz="2400" dirty="0"/>
              <a:t>Diseño de repositorios de datos de investigación abiertos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s-MX" sz="2400" dirty="0"/>
              <a:t>Diseño de planes y políticas de gestión de datos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s-MX" sz="2400" dirty="0"/>
              <a:t>Preservación digital de datos de investigación *</a:t>
            </a:r>
          </a:p>
          <a:p>
            <a:pPr marL="514350" lvl="0" indent="-514350">
              <a:buFont typeface="+mj-lt"/>
              <a:buAutoNum type="alphaLcParenR"/>
            </a:pPr>
            <a:r>
              <a:rPr lang="es-MX" sz="2400" dirty="0"/>
              <a:t>Sistemas de Gestión de la Investigación (CRIS)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s-MX" sz="2400" dirty="0"/>
              <a:t>Plataformas abiertas para la gestión de publicaciones universitarias (OJS y otras soluciones </a:t>
            </a:r>
            <a:r>
              <a:rPr lang="es-MX" sz="2400" i="1" dirty="0"/>
              <a:t>open source</a:t>
            </a:r>
            <a:r>
              <a:rPr lang="es-MX" sz="2400" dirty="0"/>
              <a:t>)</a:t>
            </a:r>
          </a:p>
          <a:p>
            <a:pPr marL="514350" lvl="0" indent="-514350">
              <a:buFont typeface="+mj-lt"/>
              <a:buAutoNum type="alphaLcParenR"/>
            </a:pPr>
            <a:r>
              <a:rPr lang="es-MX" sz="2400" dirty="0"/>
              <a:t>Integración de los repositorios con otros sistemas y fuentes de información  internas y externas (Catálogos, bibliotecas digitales, bases de datos, portales de revistas, sistemas de gestión académica, etc.)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s-MX" sz="2400" dirty="0"/>
              <a:t>Proyectos de Ciencia Ciudadana y otros de Ciencia Abierta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s-MX" sz="2400" dirty="0"/>
              <a:t>Posibilidad de participar en los proyectos del Eje 5 de EduTraDi.</a:t>
            </a:r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endParaRPr lang="es-MX" sz="2400" dirty="0"/>
          </a:p>
        </p:txBody>
      </p:sp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1D2479F2-863B-884C-A60E-530EAB0B8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526" y="8489"/>
            <a:ext cx="2928474" cy="91916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4534654-3419-004E-A53B-C41B57845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s-MX" dirty="0"/>
            </a:br>
            <a:endParaRPr lang="es-MX" dirty="0"/>
          </a:p>
        </p:txBody>
      </p:sp>
      <p:sp>
        <p:nvSpPr>
          <p:cNvPr id="9" name="Título 5">
            <a:extLst>
              <a:ext uri="{FF2B5EF4-FFF2-40B4-BE49-F238E27FC236}">
                <a16:creationId xmlns:a16="http://schemas.microsoft.com/office/drawing/2014/main" id="{EF6DA975-BA74-D34F-9643-E1D264F7943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4253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rgbClr val="941651"/>
                </a:solidFill>
              </a:rPr>
              <a:t>Grupo 4: Ecosistemas de Ciencia Abierta</a:t>
            </a:r>
            <a:br>
              <a:rPr lang="es-MX" sz="3600" b="1" dirty="0">
                <a:solidFill>
                  <a:srgbClr val="941651"/>
                </a:solidFill>
              </a:rPr>
            </a:br>
            <a:endParaRPr lang="es-MX" sz="3600" b="1" dirty="0">
              <a:solidFill>
                <a:srgbClr val="9416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04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"/>
          <p:cNvSpPr txBox="1"/>
          <p:nvPr/>
        </p:nvSpPr>
        <p:spPr>
          <a:xfrm>
            <a:off x="1104021" y="468071"/>
            <a:ext cx="7452149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1651"/>
              </a:buClr>
              <a:buSzPts val="3600"/>
              <a:buFont typeface="Calibri"/>
              <a:buNone/>
            </a:pPr>
            <a:r>
              <a:rPr lang="es-MX" sz="3600" b="1" dirty="0">
                <a:solidFill>
                  <a:srgbClr val="941651"/>
                </a:solidFill>
                <a:latin typeface="Calibri"/>
                <a:ea typeface="Calibri"/>
                <a:cs typeface="Calibri"/>
                <a:sym typeface="Calibri"/>
              </a:rPr>
              <a:t>Propuesta de Plan de Trabajo</a:t>
            </a:r>
            <a:r>
              <a:rPr lang="es-MX" sz="3600" b="1" i="0" u="none" strike="noStrike" cap="none" dirty="0">
                <a:solidFill>
                  <a:srgbClr val="94165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338138" y="1785938"/>
            <a:ext cx="1104106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3"/>
          <p:cNvSpPr txBox="1">
            <a:spLocks noGrp="1"/>
          </p:cNvSpPr>
          <p:nvPr>
            <p:ph type="body" idx="1"/>
          </p:nvPr>
        </p:nvSpPr>
        <p:spPr>
          <a:xfrm>
            <a:off x="863600" y="1196733"/>
            <a:ext cx="10515600" cy="5193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s-MX" b="1" dirty="0">
                <a:solidFill>
                  <a:srgbClr val="941651"/>
                </a:solidFill>
                <a:sym typeface="Arial"/>
              </a:rPr>
              <a:t>Objetivo general </a:t>
            </a:r>
          </a:p>
          <a:p>
            <a:pPr marL="0" indent="0">
              <a:buNone/>
            </a:pPr>
            <a:r>
              <a:rPr lang="es-MX" sz="2400" dirty="0">
                <a:solidFill>
                  <a:srgbClr val="404040"/>
                </a:solidFill>
              </a:rPr>
              <a:t>Diseñar un ecosistema nacional de recursos de información científica, académica y tecnológica,  bajo los principios de la Ciencia Abierta. </a:t>
            </a:r>
            <a:endParaRPr lang="es-MX" sz="2400" dirty="0"/>
          </a:p>
          <a:p>
            <a:pPr marL="0" indent="0">
              <a:buNone/>
            </a:pPr>
            <a:r>
              <a:rPr lang="es-MX" b="1" dirty="0">
                <a:solidFill>
                  <a:srgbClr val="941651"/>
                </a:solidFill>
                <a:sym typeface="Arial"/>
              </a:rPr>
              <a:t>Acciones estratégicas</a:t>
            </a:r>
            <a:endParaRPr lang="es-MX" dirty="0"/>
          </a:p>
          <a:p>
            <a:pPr marL="514350" indent="-514350">
              <a:buAutoNum type="arabicParenR"/>
            </a:pPr>
            <a:r>
              <a:rPr lang="es-MX" sz="2400" dirty="0"/>
              <a:t>Socializar la información diagnóstica sobre el desarrollo de servicios de  Acceso Abierto (AA) y Ciencia Abierta (CA) en México y elaborar un inventario: </a:t>
            </a:r>
          </a:p>
          <a:p>
            <a:pPr marL="971550" lvl="1" indent="-514350">
              <a:buAutoNum type="alphaLcParenR"/>
            </a:pPr>
            <a:r>
              <a:rPr lang="es-MX" sz="2000" b="1" dirty="0">
                <a:solidFill>
                  <a:schemeClr val="tx1"/>
                </a:solidFill>
              </a:rPr>
              <a:t>Repositorios</a:t>
            </a:r>
            <a:r>
              <a:rPr lang="es-MX" sz="2000" dirty="0"/>
              <a:t> (Ruta verde de AA): REMERI (DiNaRe), Repositorio Nacional de CONACYT y repositorios de patrimonio documental </a:t>
            </a:r>
          </a:p>
          <a:p>
            <a:pPr marL="971550" lvl="1" indent="-514350">
              <a:buAutoNum type="alphaLcParenR"/>
            </a:pPr>
            <a:r>
              <a:rPr lang="es-MX" sz="2000" b="1" dirty="0"/>
              <a:t>Revistas</a:t>
            </a:r>
            <a:r>
              <a:rPr lang="es-MX" sz="2000" dirty="0"/>
              <a:t> (Ruta Dorada/Diamente de AA): REDALYC, Scielo México, LATINDEX y agregadores de revistas y otros indices</a:t>
            </a:r>
          </a:p>
          <a:p>
            <a:pPr marL="971550" lvl="1" indent="-514350">
              <a:buAutoNum type="alphaLcParenR"/>
            </a:pPr>
            <a:r>
              <a:rPr lang="es-MX" sz="2000" b="1" dirty="0"/>
              <a:t>Recursos educativos abiertos </a:t>
            </a:r>
            <a:r>
              <a:rPr lang="es-MX" sz="2000" dirty="0"/>
              <a:t>(REA): Encuesta diagnóstica de REA de ANUIES y proyectos del Grupo 2 de RED/REA</a:t>
            </a:r>
          </a:p>
          <a:p>
            <a:pPr marL="971550" lvl="1" indent="-514350">
              <a:buAutoNum type="alphaLcParenR"/>
            </a:pPr>
            <a:endParaRPr dirty="0"/>
          </a:p>
          <a:p>
            <a:pPr marL="514350" lvl="0" indent="-3365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240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</a:pPr>
            <a:endParaRPr sz="2400" b="1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</a:pPr>
            <a:endParaRPr sz="2400" b="1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</a:pPr>
            <a:endParaRPr sz="2400" b="1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</a:pPr>
            <a:endParaRPr sz="2400" b="1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</a:pPr>
            <a:endParaRPr sz="2400" b="1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2400" dirty="0"/>
          </a:p>
        </p:txBody>
      </p:sp>
      <p:pic>
        <p:nvPicPr>
          <p:cNvPr id="213" name="Google Shape;2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3526" y="8489"/>
            <a:ext cx="2928474" cy="919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"/>
          <p:cNvSpPr txBox="1"/>
          <p:nvPr/>
        </p:nvSpPr>
        <p:spPr>
          <a:xfrm>
            <a:off x="1104021" y="468071"/>
            <a:ext cx="7452149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1651"/>
              </a:buClr>
              <a:buSzPts val="3600"/>
              <a:buFont typeface="Calibri"/>
              <a:buNone/>
            </a:pPr>
            <a:r>
              <a:rPr lang="es-MX" sz="3600" b="1" dirty="0">
                <a:solidFill>
                  <a:srgbClr val="941651"/>
                </a:solidFill>
                <a:latin typeface="Calibri"/>
                <a:ea typeface="Calibri"/>
                <a:cs typeface="Calibri"/>
                <a:sym typeface="Calibri"/>
              </a:rPr>
              <a:t>Propuesta de Plan de Trabajo</a:t>
            </a:r>
            <a:r>
              <a:rPr lang="es-MX" sz="3600" b="1" i="0" u="none" strike="noStrike" cap="none" dirty="0">
                <a:solidFill>
                  <a:srgbClr val="94165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338138" y="1785938"/>
            <a:ext cx="1104106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3"/>
          <p:cNvSpPr txBox="1">
            <a:spLocks noGrp="1"/>
          </p:cNvSpPr>
          <p:nvPr>
            <p:ph type="body" idx="1"/>
          </p:nvPr>
        </p:nvSpPr>
        <p:spPr>
          <a:xfrm>
            <a:off x="863600" y="1196733"/>
            <a:ext cx="10515600" cy="4580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s-MX" b="1" dirty="0">
                <a:solidFill>
                  <a:srgbClr val="941651"/>
                </a:solidFill>
                <a:sym typeface="Arial"/>
              </a:rPr>
              <a:t>Acciones estratégicas</a:t>
            </a:r>
            <a:endParaRPr lang="es-MX" dirty="0"/>
          </a:p>
          <a:p>
            <a:pPr marL="514350" indent="-514350">
              <a:buAutoNum type="arabicParenR"/>
            </a:pPr>
            <a:r>
              <a:rPr lang="es-MX" sz="2400" dirty="0"/>
              <a:t>Socializar … </a:t>
            </a:r>
          </a:p>
          <a:p>
            <a:pPr marL="457200" lvl="1" indent="0">
              <a:buNone/>
            </a:pPr>
            <a:r>
              <a:rPr lang="es-MX" sz="2000" b="1" dirty="0"/>
              <a:t>d) Datos abiertos: </a:t>
            </a:r>
            <a:r>
              <a:rPr lang="es-MX" sz="2000" dirty="0"/>
              <a:t>Repositorios de Datos abiertos de investigación </a:t>
            </a:r>
          </a:p>
          <a:p>
            <a:pPr marL="457200" lvl="1" indent="0">
              <a:buNone/>
            </a:pPr>
            <a:r>
              <a:rPr lang="es-MX" sz="2000" b="1" dirty="0"/>
              <a:t>e) Sistemas de Gestión de la Investigación (CRIS): </a:t>
            </a:r>
            <a:r>
              <a:rPr lang="es-MX" sz="2000" dirty="0"/>
              <a:t>Resultados de la Encuesta diagnóstica sobre el desarrollo de sistemas CRIS en América Latina (Vázquez, T.R. (2022), publicación en proceso)</a:t>
            </a:r>
          </a:p>
          <a:p>
            <a:pPr marL="457200" lvl="1" indent="0">
              <a:buNone/>
            </a:pPr>
            <a:r>
              <a:rPr lang="es-MX" sz="2000" b="1" dirty="0"/>
              <a:t>f) Proyectos de Ciencia Ciudadana </a:t>
            </a:r>
            <a:r>
              <a:rPr lang="es-MX" sz="2000" dirty="0"/>
              <a:t>y otros de Ciencia Abierta.</a:t>
            </a:r>
          </a:p>
          <a:p>
            <a:pPr marL="514350" indent="-514350">
              <a:buClr>
                <a:srgbClr val="1F4E79"/>
              </a:buClr>
              <a:buFont typeface="Arial" panose="020B0604020202020204" pitchFamily="34" charset="0"/>
              <a:buAutoNum type="arabicParenR"/>
              <a:defRPr/>
            </a:pPr>
            <a:r>
              <a:rPr lang="es-MX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Establecer  un marco conceptual y modelos de referencia sobre Ecosistemas de Ciencia Abierta de otros países. </a:t>
            </a:r>
          </a:p>
          <a:p>
            <a:pPr marL="514350" indent="-514350">
              <a:buClr>
                <a:srgbClr val="1F4E79"/>
              </a:buClr>
              <a:buFont typeface="Arial" panose="020B0604020202020204" pitchFamily="34" charset="0"/>
              <a:buAutoNum type="arabicParenR"/>
              <a:defRPr/>
            </a:pPr>
            <a:r>
              <a:rPr lang="es-MX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Determinar los aspectos  o componentes del ecosistema y las acciones para el desarrollo y consolidación de los servicios de AA y CA </a:t>
            </a:r>
          </a:p>
          <a:p>
            <a:pPr marL="514350" indent="-514350">
              <a:buClr>
                <a:srgbClr val="1F4E79"/>
              </a:buClr>
              <a:buFont typeface="Arial" panose="020B0604020202020204" pitchFamily="34" charset="0"/>
              <a:buAutoNum type="arabicParenR"/>
              <a:defRPr/>
            </a:pPr>
            <a:r>
              <a:rPr lang="es-MX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Identificar  posibles alianzas estratégicas en el contexto nacional e internacional, para establecer acuerdos de colaboración con las partes interesadas</a:t>
            </a:r>
          </a:p>
          <a:p>
            <a:pPr marL="514350" indent="-514350">
              <a:buClr>
                <a:srgbClr val="1F4E79"/>
              </a:buClr>
              <a:buFont typeface="Arial" panose="020B0604020202020204" pitchFamily="34" charset="0"/>
              <a:buAutoNum type="arabicParenR"/>
              <a:defRPr/>
            </a:pPr>
            <a:endParaRPr lang="es-MX" sz="2400" dirty="0"/>
          </a:p>
          <a:p>
            <a:pPr marL="514350" indent="-514350">
              <a:buAutoNum type="arabicParenR"/>
            </a:pPr>
            <a:endParaRPr lang="es-MX" sz="2400" dirty="0"/>
          </a:p>
          <a:p>
            <a:pPr marL="0" indent="0">
              <a:buNone/>
            </a:pPr>
            <a:endParaRPr lang="es-MX" sz="2400" dirty="0"/>
          </a:p>
          <a:p>
            <a:pPr marL="457200" lvl="1" indent="0">
              <a:buNone/>
            </a:pPr>
            <a:endParaRPr lang="es-MX" sz="2000" dirty="0"/>
          </a:p>
          <a:p>
            <a:pPr marL="971550" lvl="1" indent="-514350">
              <a:buAutoNum type="alphaLcParenR"/>
            </a:pPr>
            <a:endParaRPr dirty="0"/>
          </a:p>
          <a:p>
            <a:pPr marL="514350" lvl="0" indent="-3365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240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</a:pPr>
            <a:endParaRPr sz="2400" b="1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</a:pPr>
            <a:endParaRPr sz="2400" b="1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</a:pPr>
            <a:endParaRPr sz="2400" b="1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</a:pPr>
            <a:endParaRPr sz="2400" b="1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</a:pPr>
            <a:endParaRPr sz="2400" b="1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2400" dirty="0"/>
          </a:p>
        </p:txBody>
      </p:sp>
      <p:pic>
        <p:nvPicPr>
          <p:cNvPr id="213" name="Google Shape;2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3526" y="8489"/>
            <a:ext cx="2928474" cy="919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571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"/>
          <p:cNvSpPr txBox="1"/>
          <p:nvPr/>
        </p:nvSpPr>
        <p:spPr>
          <a:xfrm>
            <a:off x="1104021" y="468071"/>
            <a:ext cx="7452149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1651"/>
              </a:buClr>
              <a:buSzPts val="3600"/>
              <a:buFont typeface="Calibri"/>
              <a:buNone/>
            </a:pPr>
            <a:r>
              <a:rPr lang="es-MX" sz="3600" b="1" dirty="0">
                <a:solidFill>
                  <a:srgbClr val="941651"/>
                </a:solidFill>
                <a:latin typeface="Calibri"/>
                <a:ea typeface="Calibri"/>
                <a:cs typeface="Calibri"/>
                <a:sym typeface="Calibri"/>
              </a:rPr>
              <a:t>Propuesta de Plan de Trabajo</a:t>
            </a:r>
            <a:r>
              <a:rPr lang="es-MX" sz="3600" b="1" i="0" u="none" strike="noStrike" cap="none" dirty="0">
                <a:solidFill>
                  <a:srgbClr val="94165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338138" y="1785938"/>
            <a:ext cx="1104106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3"/>
          <p:cNvSpPr txBox="1">
            <a:spLocks noGrp="1"/>
          </p:cNvSpPr>
          <p:nvPr>
            <p:ph type="body" idx="1"/>
          </p:nvPr>
        </p:nvSpPr>
        <p:spPr>
          <a:xfrm>
            <a:off x="812800" y="1382486"/>
            <a:ext cx="10515600" cy="500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s-MX" b="1" dirty="0">
                <a:solidFill>
                  <a:srgbClr val="941651"/>
                </a:solidFill>
                <a:sym typeface="Arial"/>
              </a:rPr>
              <a:t>Metas y entregables 2023-24</a:t>
            </a:r>
            <a:endParaRPr lang="es-MX" dirty="0"/>
          </a:p>
          <a:p>
            <a:pPr marL="514350" indent="-514350">
              <a:buClr>
                <a:srgbClr val="1F4E79"/>
              </a:buClr>
              <a:buFont typeface="Arial" panose="020B0604020202020204" pitchFamily="34" charset="0"/>
              <a:buAutoNum type="arabicParenR"/>
              <a:defRPr/>
            </a:pPr>
            <a:r>
              <a:rPr lang="es-MX" dirty="0">
                <a:solidFill>
                  <a:srgbClr val="000000"/>
                </a:solidFill>
                <a:ea typeface="Times New Roman" panose="02020603050405020304" pitchFamily="18" charset="0"/>
              </a:rPr>
              <a:t>Modelo conceptual del Ecosistema de Ciencia Abierta de México (principios, características y componentes). </a:t>
            </a:r>
          </a:p>
          <a:p>
            <a:pPr marL="514350" indent="-514350">
              <a:buClr>
                <a:srgbClr val="1F4E79"/>
              </a:buClr>
              <a:buFont typeface="Arial" panose="020B0604020202020204" pitchFamily="34" charset="0"/>
              <a:buAutoNum type="arabicParenR"/>
              <a:defRPr/>
            </a:pPr>
            <a:r>
              <a:rPr lang="es-MX" dirty="0">
                <a:solidFill>
                  <a:srgbClr val="000000"/>
                </a:solidFill>
                <a:ea typeface="Times New Roman" panose="02020603050405020304" pitchFamily="18" charset="0"/>
              </a:rPr>
              <a:t>Arquitectura del Ecosistema (interrelación de los componentes, flujos de trabajo, aplicaciones y herramientas).</a:t>
            </a:r>
          </a:p>
          <a:p>
            <a:pPr marL="514350" indent="-514350">
              <a:buClr>
                <a:srgbClr val="1F4E79"/>
              </a:buClr>
              <a:buFont typeface="Arial" panose="020B0604020202020204" pitchFamily="34" charset="0"/>
              <a:buAutoNum type="arabicParenR"/>
              <a:defRPr/>
            </a:pPr>
            <a:r>
              <a:rPr lang="es-MX" dirty="0">
                <a:solidFill>
                  <a:srgbClr val="000000"/>
                </a:solidFill>
                <a:ea typeface="Times New Roman" panose="02020603050405020304" pitchFamily="18" charset="0"/>
              </a:rPr>
              <a:t>Acuerdos de colaboración establecidos con las partes interesadas. </a:t>
            </a:r>
          </a:p>
          <a:p>
            <a:pPr marL="514350" indent="-514350">
              <a:buClr>
                <a:srgbClr val="1F4E79"/>
              </a:buClr>
              <a:buFont typeface="Arial" panose="020B0604020202020204" pitchFamily="34" charset="0"/>
              <a:buAutoNum type="arabicParenR"/>
              <a:defRPr/>
            </a:pPr>
            <a:r>
              <a:rPr lang="es-MX" dirty="0">
                <a:solidFill>
                  <a:srgbClr val="000000"/>
                </a:solidFill>
                <a:ea typeface="Times New Roman" panose="02020603050405020304" pitchFamily="18" charset="0"/>
              </a:rPr>
              <a:t>Formulación del Proyecto de implementación para presentarlo en convocatorios públicas de financiamiento (CONACYT, Horizonte Europa…). </a:t>
            </a:r>
          </a:p>
          <a:p>
            <a:pPr marL="514350" indent="-514350">
              <a:buFont typeface="+mj-lt"/>
              <a:buAutoNum type="arabicParenR"/>
            </a:pPr>
            <a:endParaRPr dirty="0"/>
          </a:p>
          <a:p>
            <a:pPr marL="514350" lvl="0" indent="-3365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240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</a:pPr>
            <a:endParaRPr sz="2400" b="1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</a:pPr>
            <a:endParaRPr sz="2400" b="1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</a:pPr>
            <a:endParaRPr sz="2400" b="1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</a:pPr>
            <a:endParaRPr sz="2400" b="1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80"/>
              <a:buNone/>
            </a:pPr>
            <a:endParaRPr sz="2400" b="1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2400" dirty="0"/>
          </a:p>
        </p:txBody>
      </p:sp>
      <p:pic>
        <p:nvPicPr>
          <p:cNvPr id="213" name="Google Shape;2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3526" y="8489"/>
            <a:ext cx="2928474" cy="919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7373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79CC6-E1DC-384F-A096-39D9916C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58655" cy="1325563"/>
          </a:xfrm>
        </p:spPr>
        <p:txBody>
          <a:bodyPr/>
          <a:lstStyle/>
          <a:p>
            <a:r>
              <a:rPr lang="es-MX" b="1" dirty="0">
                <a:solidFill>
                  <a:srgbClr val="941651"/>
                </a:solidFill>
              </a:rPr>
              <a:t>Para la formulación de planes de   trabajo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CE7389-769D-9D47-94F1-0A62C1B47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s-MX" dirty="0"/>
              <a:t>Se crearon cuatro formularios solicitando la colaboración de los participantes para priorizar las acciones, proponer algunas otras, conformar las sub-comisiones (Grupo-2) y designar a los líderes o coordinadores: </a:t>
            </a:r>
          </a:p>
          <a:p>
            <a:pPr lvl="1"/>
            <a:r>
              <a:rPr lang="es-MX" b="1" dirty="0"/>
              <a:t>Grupo 1-Metadatos e interoperabilidad: </a:t>
            </a:r>
            <a:r>
              <a:rPr lang="es-MX" b="1" u="sng" dirty="0">
                <a:hlinkClick r:id="rId2"/>
              </a:rPr>
              <a:t>https://forms.office.com/r/DzS0S6q7aS</a:t>
            </a:r>
            <a:r>
              <a:rPr lang="es-MX" b="1" dirty="0"/>
              <a:t>	</a:t>
            </a:r>
            <a:endParaRPr lang="es-MX" dirty="0"/>
          </a:p>
          <a:p>
            <a:pPr lvl="1"/>
            <a:r>
              <a:rPr lang="es-MX" b="1" dirty="0"/>
              <a:t>Grupo 2-Recursos Educativos Digitales (RED/REA): </a:t>
            </a:r>
            <a:r>
              <a:rPr lang="es-MX" b="1" u="sng" dirty="0">
                <a:hlinkClick r:id="rId3"/>
              </a:rPr>
              <a:t>https://forms.office.com/r/cLAy1UscG5</a:t>
            </a:r>
            <a:r>
              <a:rPr lang="es-MX" b="1" dirty="0"/>
              <a:t>	</a:t>
            </a:r>
            <a:endParaRPr lang="es-MX" dirty="0"/>
          </a:p>
          <a:p>
            <a:pPr lvl="1"/>
            <a:r>
              <a:rPr lang="es-MX" b="1" dirty="0"/>
              <a:t>Grupo 3-Modelos de servicio de los Repositorios Institucionales: </a:t>
            </a:r>
            <a:r>
              <a:rPr lang="es-MX" b="1" u="sng" dirty="0">
                <a:hlinkClick r:id="rId4"/>
              </a:rPr>
              <a:t>https://forms.office.com/r/jAyemQhL0t</a:t>
            </a:r>
            <a:r>
              <a:rPr lang="es-MX" b="1" dirty="0"/>
              <a:t>	</a:t>
            </a:r>
            <a:endParaRPr lang="es-MX" dirty="0"/>
          </a:p>
          <a:p>
            <a:pPr lvl="1"/>
            <a:r>
              <a:rPr lang="es-MX" b="1" dirty="0"/>
              <a:t>Grupo 4-Ciencia Abierta: </a:t>
            </a:r>
            <a:r>
              <a:rPr lang="es-MX" b="1" u="sng" dirty="0">
                <a:hlinkClick r:id="rId5"/>
              </a:rPr>
              <a:t>https://forms.office.com/r/niUvvUNaLC</a:t>
            </a:r>
            <a:r>
              <a:rPr lang="es-MX" b="1" dirty="0"/>
              <a:t>	</a:t>
            </a:r>
          </a:p>
          <a:p>
            <a:pPr>
              <a:buFont typeface="Wingdings" pitchFamily="2" charset="2"/>
              <a:buChar char="q"/>
            </a:pPr>
            <a:r>
              <a:rPr lang="es-MX" dirty="0"/>
              <a:t> Vigencia de los formularios: 30 de mayo.  </a:t>
            </a:r>
          </a:p>
          <a:p>
            <a:pPr>
              <a:buFont typeface="Wingdings" pitchFamily="2" charset="2"/>
              <a:buChar char="q"/>
            </a:pPr>
            <a:endParaRPr lang="es-MX" dirty="0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6740758E-E5C8-2143-BFFE-5D4C762AE6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3526" y="8489"/>
            <a:ext cx="2928474" cy="91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15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4F69369E-0E3D-384A-1B04-E205E2A77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547948E-1CA0-BFAC-6E49-6BE06A8ED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841" y="2267313"/>
            <a:ext cx="8450317" cy="4351338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s-MX" sz="1800" b="1" dirty="0">
                <a:solidFill>
                  <a:schemeClr val="bg1"/>
                </a:solidFill>
              </a:rPr>
              <a:t>MTE Rosalina Vázquez Tapia </a:t>
            </a:r>
          </a:p>
          <a:p>
            <a:pPr marL="0" indent="0" algn="ctr">
              <a:buNone/>
              <a:defRPr/>
            </a:pPr>
            <a:r>
              <a:rPr lang="es-MX" sz="1800" dirty="0">
                <a:solidFill>
                  <a:schemeClr val="bg1"/>
                </a:solidFill>
              </a:rPr>
              <a:t>Coordinadora General de REMERI</a:t>
            </a:r>
          </a:p>
          <a:p>
            <a:pPr marL="0" indent="0" algn="ctr">
              <a:buNone/>
              <a:defRPr/>
            </a:pPr>
            <a:r>
              <a:rPr lang="es-MX" sz="1800" dirty="0">
                <a:solidFill>
                  <a:schemeClr val="bg1"/>
                </a:solidFill>
              </a:rPr>
              <a:t>Responsable Técnico del nodo mexicano en LA Referencia</a:t>
            </a:r>
          </a:p>
          <a:p>
            <a:pPr marL="0" indent="0" algn="ctr">
              <a:buNone/>
              <a:defRPr/>
            </a:pPr>
            <a:r>
              <a:rPr lang="es-MX" sz="1800" dirty="0">
                <a:solidFill>
                  <a:schemeClr val="bg1"/>
                </a:solidFill>
              </a:rPr>
              <a:t>Coordinadora de la Comisión de Repositorios y Recursos Educativos Digitales</a:t>
            </a:r>
          </a:p>
          <a:p>
            <a:pPr marL="0" indent="0" algn="ctr">
              <a:buNone/>
              <a:defRPr/>
            </a:pPr>
            <a:r>
              <a:rPr lang="es-MX" sz="1800" dirty="0">
                <a:solidFill>
                  <a:schemeClr val="bg1"/>
                </a:solidFill>
              </a:rPr>
              <a:t> de ANUIES-TIC TE </a:t>
            </a:r>
          </a:p>
          <a:p>
            <a:pPr marL="0" indent="0" algn="ctr">
              <a:buNone/>
              <a:defRPr/>
            </a:pPr>
            <a:r>
              <a:rPr lang="es-MX" sz="1800" dirty="0">
                <a:solidFill>
                  <a:schemeClr val="bg1"/>
                </a:solidFill>
              </a:rPr>
              <a:t>Coordinadora del Eje 5 de EduTraDi</a:t>
            </a:r>
          </a:p>
          <a:p>
            <a:pPr marL="0" indent="0" algn="ctr">
              <a:buNone/>
              <a:defRPr/>
            </a:pPr>
            <a:r>
              <a:rPr lang="es-MX" sz="1800" dirty="0">
                <a:solidFill>
                  <a:schemeClr val="bg1"/>
                </a:solidFill>
              </a:rPr>
              <a:t>Universidad Autónoma de San Luis Potosí </a:t>
            </a:r>
          </a:p>
          <a:p>
            <a:pPr marL="0" indent="0" algn="ctr">
              <a:buNone/>
              <a:defRPr/>
            </a:pPr>
            <a:r>
              <a:rPr lang="es-MX" sz="1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alinavn@uaslp.mx</a:t>
            </a:r>
            <a:endParaRPr lang="es-MX" sz="1800" dirty="0">
              <a:solidFill>
                <a:schemeClr val="bg1"/>
              </a:solidFill>
            </a:endParaRPr>
          </a:p>
          <a:p>
            <a:pPr marL="0" indent="0" algn="ctr">
              <a:buNone/>
              <a:defRPr/>
            </a:pPr>
            <a:r>
              <a:rPr lang="es-MX" sz="1800" dirty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DD5F38A-3490-AE88-3B61-D7BE95E5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6699"/>
            <a:ext cx="10515600" cy="1325563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941651"/>
                </a:solidFill>
              </a:rPr>
              <a:t>Gracias !! </a:t>
            </a:r>
          </a:p>
        </p:txBody>
      </p:sp>
    </p:spTree>
    <p:extLst>
      <p:ext uri="{BB962C8B-B14F-4D97-AF65-F5344CB8AC3E}">
        <p14:creationId xmlns:p14="http://schemas.microsoft.com/office/powerpoint/2010/main" val="3722098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232" y="0"/>
            <a:ext cx="10972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"/>
          <p:cNvSpPr txBox="1"/>
          <p:nvPr/>
        </p:nvSpPr>
        <p:spPr>
          <a:xfrm>
            <a:off x="8710864" y="1311443"/>
            <a:ext cx="2731168" cy="557071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de </a:t>
            </a:r>
            <a:r>
              <a:rPr lang="es-MX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Gestión</a:t>
            </a:r>
            <a:r>
              <a:rPr lang="es-MX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Tecnología Educativa (TE) del Comité ANUIES TIC: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Comisión para el Desarrollo de Talento y Cultura Tecno-Educativa.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Comisión de Repositorios y Recursos Educativos Digitales (RI-RED)</a:t>
            </a:r>
            <a:endParaRPr dirty="0"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Comisión de Educación a Distancia y Virtual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2888525" y="4547392"/>
            <a:ext cx="34030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https://anuies-tic.anuies.mx/web/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"/>
          <p:cNvSpPr txBox="1">
            <a:spLocks noGrp="1"/>
          </p:cNvSpPr>
          <p:nvPr>
            <p:ph type="title"/>
          </p:nvPr>
        </p:nvSpPr>
        <p:spPr>
          <a:xfrm>
            <a:off x="505691" y="163245"/>
            <a:ext cx="8425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1651"/>
              </a:buClr>
              <a:buSzPts val="3200"/>
              <a:buFont typeface="Calibri"/>
              <a:buNone/>
            </a:pPr>
            <a:r>
              <a:rPr lang="es-MX" sz="3200" b="1" dirty="0">
                <a:solidFill>
                  <a:srgbClr val="941651"/>
                </a:solidFill>
                <a:latin typeface="Calibri"/>
                <a:ea typeface="Calibri"/>
                <a:cs typeface="Calibri"/>
                <a:sym typeface="Calibri"/>
              </a:rPr>
              <a:t>Comisión de Repositorios y Recursos Educativos Digitales (RI-RED)</a:t>
            </a:r>
            <a:endParaRPr dirty="0"/>
          </a:p>
        </p:txBody>
      </p:sp>
      <p:sp>
        <p:nvSpPr>
          <p:cNvPr id="183" name="Google Shape;183;p6"/>
          <p:cNvSpPr txBox="1">
            <a:spLocks noGrp="1"/>
          </p:cNvSpPr>
          <p:nvPr>
            <p:ph type="body" idx="1"/>
          </p:nvPr>
        </p:nvSpPr>
        <p:spPr>
          <a:xfrm>
            <a:off x="755073" y="927654"/>
            <a:ext cx="10515600" cy="528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>
              <a:spcBef>
                <a:spcPts val="750"/>
              </a:spcBef>
              <a:buClr>
                <a:srgbClr val="1F4E79"/>
              </a:buClr>
              <a:buSzPts val="2400"/>
              <a:buNone/>
            </a:pPr>
            <a:endParaRPr lang="es-MX" sz="2400" dirty="0"/>
          </a:p>
          <a:p>
            <a:pPr marL="0" indent="0">
              <a:spcBef>
                <a:spcPts val="750"/>
              </a:spcBef>
              <a:buClr>
                <a:srgbClr val="1F4E79"/>
              </a:buClr>
              <a:buSzPts val="2400"/>
              <a:buNone/>
            </a:pPr>
            <a:r>
              <a:rPr lang="es-MX" sz="2400" dirty="0"/>
              <a:t>El objetivo de esta comisión es colaborar en las líneas de acción definidas por ANUIES-TIC TE, en lo que respecta a repositorios y recursos educativos. </a:t>
            </a:r>
            <a:br>
              <a:rPr lang="es-MX" sz="2400" dirty="0"/>
            </a:br>
            <a:br>
              <a:rPr lang="es-MX" sz="2400" dirty="0"/>
            </a:br>
            <a:r>
              <a:rPr lang="es-MX" sz="2400" b="1" dirty="0"/>
              <a:t>a) Colaboración en el análisis de encuestas diagnósticas y publicaciones ANUIES:</a:t>
            </a:r>
            <a:br>
              <a:rPr lang="es-MX" sz="2400" dirty="0"/>
            </a:br>
            <a:r>
              <a:rPr lang="es-MX" sz="2400" dirty="0"/>
              <a:t>-Estado actual de las Tecnologías Educativas en las IES en México </a:t>
            </a:r>
            <a:br>
              <a:rPr lang="es-MX" sz="2400" dirty="0"/>
            </a:br>
            <a:r>
              <a:rPr lang="es-MX" sz="2400" dirty="0"/>
              <a:t>-Estudio de Competencias Digitales Docentes META RED México </a:t>
            </a:r>
            <a:br>
              <a:rPr lang="es-MX" sz="2400" dirty="0"/>
            </a:br>
            <a:br>
              <a:rPr lang="es-MX" sz="2400" dirty="0"/>
            </a:br>
            <a:r>
              <a:rPr lang="es-MX" sz="2400" b="1" dirty="0"/>
              <a:t>b) Participación en seminarios, talleres y eventos organizados por ANUIES-TIC</a:t>
            </a:r>
            <a:br>
              <a:rPr lang="es-MX" sz="2400" dirty="0"/>
            </a:br>
            <a:r>
              <a:rPr lang="es-MX" sz="2400" dirty="0"/>
              <a:t>-Encuentros anuales ANUIES-TIC</a:t>
            </a:r>
            <a:br>
              <a:rPr lang="es-MX" sz="2400" dirty="0"/>
            </a:br>
            <a:r>
              <a:rPr lang="es-MX" sz="2400" dirty="0"/>
              <a:t>-Seminarios de TE y Conversatorios CUDI</a:t>
            </a:r>
            <a:br>
              <a:rPr lang="es-MX" sz="2400" dirty="0"/>
            </a:br>
            <a:r>
              <a:rPr lang="es-MX" sz="2400" dirty="0"/>
              <a:t>-Programas de formación organizados por METARED y sus Aliados.</a:t>
            </a:r>
            <a:br>
              <a:rPr lang="es-MX" sz="2400" dirty="0"/>
            </a:br>
            <a:br>
              <a:rPr lang="es-MX" sz="2400" dirty="0"/>
            </a:br>
            <a:r>
              <a:rPr lang="es-MX" sz="2400" dirty="0"/>
              <a:t>c) </a:t>
            </a:r>
            <a:r>
              <a:rPr lang="es-MX" sz="2400" b="1" dirty="0"/>
              <a:t>Nuevos proyectos relacionados con la gestión de las Tecnologías Educativas </a:t>
            </a:r>
            <a:r>
              <a:rPr lang="es-MX" sz="2400" dirty="0"/>
              <a:t>en las IES a nivel Iberoamérica. </a:t>
            </a:r>
            <a:endParaRPr sz="2400" dirty="0"/>
          </a:p>
        </p:txBody>
      </p:sp>
      <p:pic>
        <p:nvPicPr>
          <p:cNvPr id="184" name="Google Shape;1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3526" y="8489"/>
            <a:ext cx="2928474" cy="919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3246" y="2598158"/>
            <a:ext cx="4088754" cy="1265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0955" y="4332896"/>
            <a:ext cx="4193336" cy="129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632" y="1432944"/>
            <a:ext cx="6564085" cy="381507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7"/>
          <p:cNvSpPr/>
          <p:nvPr/>
        </p:nvSpPr>
        <p:spPr>
          <a:xfrm>
            <a:off x="1061071" y="460739"/>
            <a:ext cx="6564085" cy="6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rgbClr val="941651"/>
                </a:solidFill>
                <a:latin typeface="Calibri"/>
                <a:ea typeface="Calibri"/>
                <a:cs typeface="Calibri"/>
                <a:sym typeface="Calibri"/>
              </a:rPr>
              <a:t>EQUIPO PARA LA TRANSFORMACIÓN DIGITAL DE LA EDUCACIÓN – EDUTRADI</a:t>
            </a:r>
            <a:endParaRPr/>
          </a:p>
        </p:txBody>
      </p:sp>
      <p:sp>
        <p:nvSpPr>
          <p:cNvPr id="193" name="Google Shape;193;p7"/>
          <p:cNvSpPr/>
          <p:nvPr/>
        </p:nvSpPr>
        <p:spPr>
          <a:xfrm>
            <a:off x="4343113" y="1236247"/>
            <a:ext cx="27992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https://edutradi.anuies.mx/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6186359"/>
            <a:ext cx="12192000" cy="671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89946" y="5473883"/>
            <a:ext cx="1682703" cy="75360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7"/>
          <p:cNvSpPr txBox="1"/>
          <p:nvPr/>
        </p:nvSpPr>
        <p:spPr>
          <a:xfrm>
            <a:off x="327145" y="5473206"/>
            <a:ext cx="14678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Integrantes: </a:t>
            </a:r>
            <a:endParaRPr/>
          </a:p>
        </p:txBody>
      </p:sp>
      <p:sp>
        <p:nvSpPr>
          <p:cNvPr id="197" name="Google Shape;197;p7"/>
          <p:cNvSpPr txBox="1"/>
          <p:nvPr/>
        </p:nvSpPr>
        <p:spPr>
          <a:xfrm>
            <a:off x="9413697" y="2056916"/>
            <a:ext cx="14678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Productos: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>
            <a:spLocks noGrp="1"/>
          </p:cNvSpPr>
          <p:nvPr>
            <p:ph type="body" idx="1"/>
          </p:nvPr>
        </p:nvSpPr>
        <p:spPr>
          <a:xfrm>
            <a:off x="850231" y="1613027"/>
            <a:ext cx="7292579" cy="259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85763" lvl="0" indent="-38576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MX" sz="2400"/>
              <a:t>Repositorios digitales de Acceso Abierto </a:t>
            </a:r>
            <a:endParaRPr/>
          </a:p>
          <a:p>
            <a:pPr marL="385763" lvl="0" indent="-3857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MX" sz="2400"/>
              <a:t>Portales de revistas de Acceso Abierto </a:t>
            </a:r>
            <a:endParaRPr/>
          </a:p>
          <a:p>
            <a:pPr marL="385763" lvl="0" indent="-3857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MX" sz="2400"/>
              <a:t>Tecnologías educativas </a:t>
            </a:r>
            <a:endParaRPr/>
          </a:p>
          <a:p>
            <a:pPr marL="385763" lvl="0" indent="-3857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MX" sz="2400"/>
              <a:t>Recursos Educativos Digitales (RED)</a:t>
            </a:r>
            <a:endParaRPr/>
          </a:p>
          <a:p>
            <a:pPr marL="385763" lvl="0" indent="-3857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MX" sz="2400"/>
              <a:t>Plataformas de educación a distancia (LMS)</a:t>
            </a:r>
            <a:endParaRPr/>
          </a:p>
          <a:p>
            <a:pPr marL="385763" lvl="0" indent="-3857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MX" sz="2400"/>
              <a:t>Laboratorios virtuales </a:t>
            </a: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850231" y="526086"/>
            <a:ext cx="8413295" cy="72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>
                <a:solidFill>
                  <a:srgbClr val="941651"/>
                </a:solidFill>
                <a:latin typeface="Calibri"/>
                <a:ea typeface="Calibri"/>
                <a:cs typeface="Calibri"/>
                <a:sym typeface="Calibri"/>
              </a:rPr>
              <a:t>Líneas de acción  del Eje 5:  Tecnologías Educativas, recursos de información y servicios digitales </a:t>
            </a: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1069683" y="4677764"/>
            <a:ext cx="32405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rgbClr val="941651"/>
                </a:solidFill>
                <a:latin typeface="Calibri"/>
                <a:ea typeface="Calibri"/>
                <a:cs typeface="Calibri"/>
                <a:sym typeface="Calibri"/>
              </a:rPr>
              <a:t>OBJETIVO GENERAL DEL EJE 5 DE EDUTRADI</a:t>
            </a: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4657977" y="3581214"/>
            <a:ext cx="6886575" cy="364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2100"/>
              <a:buFont typeface="Arial"/>
              <a:buNone/>
            </a:pPr>
            <a:endParaRPr sz="2100">
              <a:solidFill>
                <a:srgbClr val="6211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2100"/>
              <a:buFont typeface="Arial"/>
              <a:buNone/>
            </a:pPr>
            <a:r>
              <a:rPr lang="es-MX" sz="2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Crear un ecosistema nacional de recursos digitales y fuentes de información bajo los principios de la Ciencia Abierta, que permita el acceso transparente y compartido al conocimiento, así como el uso e intercambio de servicios, herramientas y plataformas para la gestión del aprendizaje y la investigación, en beneficio de las comunidades de estudiantes, académicos e investigadores de las instituciones mexicanas de educación superior y de la sociedad en general.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2100"/>
              <a:buFont typeface="Arial"/>
              <a:buNone/>
            </a:pPr>
            <a:endParaRPr sz="21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2100"/>
              <a:buFont typeface="Arial"/>
              <a:buNone/>
            </a:pPr>
            <a:endParaRPr sz="21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6" name="Google Shape;20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3526" y="8489"/>
            <a:ext cx="2928474" cy="919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 txBox="1"/>
          <p:nvPr/>
        </p:nvSpPr>
        <p:spPr>
          <a:xfrm>
            <a:off x="1519154" y="744537"/>
            <a:ext cx="70548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1651"/>
              </a:buClr>
              <a:buSzPts val="3600"/>
              <a:buFont typeface="Arial"/>
              <a:buNone/>
            </a:pPr>
            <a:r>
              <a:rPr lang="es-MX" sz="3600" b="1" dirty="0">
                <a:solidFill>
                  <a:srgbClr val="941651"/>
                </a:solidFill>
                <a:latin typeface="Calibri"/>
                <a:ea typeface="Calibri"/>
                <a:cs typeface="Calibri"/>
                <a:sym typeface="Calibri"/>
              </a:rPr>
              <a:t>Objetivos particulares </a:t>
            </a:r>
            <a:endParaRPr dirty="0"/>
          </a:p>
        </p:txBody>
      </p:sp>
      <p:sp>
        <p:nvSpPr>
          <p:cNvPr id="212" name="Google Shape;212;p9"/>
          <p:cNvSpPr/>
          <p:nvPr/>
        </p:nvSpPr>
        <p:spPr>
          <a:xfrm>
            <a:off x="604838" y="1595437"/>
            <a:ext cx="10763250" cy="526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211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2400"/>
              <a:buFont typeface="Calibri"/>
              <a:buAutoNum type="arabicPeriod"/>
            </a:pPr>
            <a:r>
              <a:rPr lang="es-MX" sz="2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Consolidar a la Red Mexicana de Repositorios Institucionales – REMERI, como el mayor integrador de repositorios digitales y plataforma de visibilidad y promoción del Acceso Abierto en México.</a:t>
            </a:r>
            <a:endParaRPr/>
          </a:p>
          <a:p>
            <a:pPr marL="457200" marR="0" lvl="0" indent="-30480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2400"/>
              <a:buFont typeface="Calibri"/>
              <a:buNone/>
            </a:pPr>
            <a:endParaRPr sz="24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2400"/>
              <a:buFont typeface="Calibri"/>
              <a:buAutoNum type="arabicPeriod"/>
            </a:pPr>
            <a:r>
              <a:rPr lang="es-MX" sz="2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Impulsar el desarrollo de repositorios y plataformas abiertas para el acceso compartido y preservación de los recursos educativos digitales producidos por las Instituciones Mexicanas de Educación Superior (IES). </a:t>
            </a:r>
            <a:endParaRPr/>
          </a:p>
          <a:p>
            <a:pPr marL="457200" marR="0" lvl="0" indent="-30480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2400"/>
              <a:buFont typeface="Calibri"/>
              <a:buNone/>
            </a:pPr>
            <a:endParaRPr sz="24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2400"/>
              <a:buFont typeface="Calibri"/>
              <a:buAutoNum type="arabicPeriod"/>
            </a:pPr>
            <a:r>
              <a:rPr lang="es-MX" sz="2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Diseñar un ecosistema nacional de recursos de información científica, académica y tecnológica,  bajo los principios de la Ciencia Abierta.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457200" marR="0" lvl="0" indent="-304800" algn="just" rtl="0"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2400"/>
              <a:buFont typeface="Calibri"/>
              <a:buNone/>
            </a:pPr>
            <a:endParaRPr sz="24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9"/>
          <p:cNvSpPr txBox="1"/>
          <p:nvPr/>
        </p:nvSpPr>
        <p:spPr>
          <a:xfrm>
            <a:off x="604838" y="460375"/>
            <a:ext cx="649379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MX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integral de trabajo 2021-2023 </a:t>
            </a:r>
            <a:endParaRPr/>
          </a:p>
        </p:txBody>
      </p:sp>
      <p:pic>
        <p:nvPicPr>
          <p:cNvPr id="214" name="Google Shape;21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3526" y="8489"/>
            <a:ext cx="2928474" cy="919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/>
          <p:cNvSpPr txBox="1">
            <a:spLocks noGrp="1"/>
          </p:cNvSpPr>
          <p:nvPr>
            <p:ph type="title"/>
          </p:nvPr>
        </p:nvSpPr>
        <p:spPr>
          <a:xfrm>
            <a:off x="838200" y="468071"/>
            <a:ext cx="8425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1651"/>
              </a:buClr>
              <a:buSzPts val="4400"/>
              <a:buFont typeface="Calibri"/>
              <a:buNone/>
            </a:pPr>
            <a:r>
              <a:rPr lang="es-MX" b="1" dirty="0">
                <a:solidFill>
                  <a:srgbClr val="941651"/>
                </a:solidFill>
              </a:rPr>
              <a:t>Grupos de trabajo REMERI-EduTraDi-ANUIES</a:t>
            </a:r>
            <a:br>
              <a:rPr lang="es-MX" b="1" dirty="0"/>
            </a:br>
            <a:endParaRPr b="1" dirty="0"/>
          </a:p>
        </p:txBody>
      </p:sp>
      <p:sp>
        <p:nvSpPr>
          <p:cNvPr id="220" name="Google Shape;220;p10"/>
          <p:cNvSpPr txBox="1">
            <a:spLocks noGrp="1"/>
          </p:cNvSpPr>
          <p:nvPr>
            <p:ph type="body" idx="1"/>
          </p:nvPr>
        </p:nvSpPr>
        <p:spPr>
          <a:xfrm>
            <a:off x="838200" y="1229219"/>
            <a:ext cx="10515600" cy="516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MX" sz="3800" b="1" dirty="0"/>
              <a:t>Conformar grupos de trabajo en cuatro líneas de acción: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1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MX" sz="3800" dirty="0"/>
              <a:t>Grupo 1: Metadatos e interoperabilidad de repositorios digitales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MX" sz="3800" dirty="0"/>
              <a:t>Grupo 2: Recursos educativos digitales (RED)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MX" sz="3800" dirty="0"/>
              <a:t>Grupo 3: Modelos de servicio de los repositorios institucionales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MX" sz="3800" dirty="0"/>
              <a:t>Grupo 4: Ecosistemas de Ciencia Abierta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500" dirty="0"/>
          </a:p>
          <a:p>
            <a:pPr marL="0" lvl="0" indent="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MX" sz="3800" b="1" dirty="0"/>
              <a:t>Objetivo: </a:t>
            </a:r>
            <a:r>
              <a:rPr lang="es-MX" sz="3800" dirty="0"/>
              <a:t>Crear espacios de colaboración entre instituciones para compartir contenidos y  desarrollar productos y servicios enfocados a  satisfacer necesidades comunes de sus comunidades académicas y de investigación. </a:t>
            </a:r>
            <a:endParaRPr dirty="0"/>
          </a:p>
          <a:p>
            <a:pPr marL="0" lvl="0" indent="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MX" sz="3800" b="1" dirty="0"/>
              <a:t>Estrategia:  </a:t>
            </a:r>
            <a:r>
              <a:rPr lang="es-MX" sz="3800" dirty="0"/>
              <a:t>Convocatoria abierta mediante un formulario de registro del 10 al 25 de marzo.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221" name="Google Shape;22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3526" y="8489"/>
            <a:ext cx="2928474" cy="919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4"/>
          <p:cNvSpPr txBox="1">
            <a:spLocks noGrp="1"/>
          </p:cNvSpPr>
          <p:nvPr>
            <p:ph type="body" idx="1"/>
          </p:nvPr>
        </p:nvSpPr>
        <p:spPr>
          <a:xfrm>
            <a:off x="838200" y="138713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dirty="0"/>
              <a:t>227 participantes registrados  +95 Instituciones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49" name="Google Shape;24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3526" y="8489"/>
            <a:ext cx="2928474" cy="91916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4"/>
          <p:cNvSpPr txBox="1">
            <a:spLocks noGrp="1"/>
          </p:cNvSpPr>
          <p:nvPr>
            <p:ph type="title"/>
          </p:nvPr>
        </p:nvSpPr>
        <p:spPr>
          <a:xfrm>
            <a:off x="568250" y="264872"/>
            <a:ext cx="79982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1651"/>
              </a:buClr>
              <a:buSzPts val="3600"/>
              <a:buFont typeface="Calibri"/>
              <a:buNone/>
            </a:pPr>
            <a:r>
              <a:rPr lang="es-MX" sz="3600" b="1">
                <a:solidFill>
                  <a:srgbClr val="941651"/>
                </a:solidFill>
              </a:rPr>
              <a:t>Resultados de la convocatoria </a:t>
            </a:r>
            <a:endParaRPr sz="3600" b="1"/>
          </a:p>
        </p:txBody>
      </p:sp>
      <p:pic>
        <p:nvPicPr>
          <p:cNvPr id="251" name="Google Shape;25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675" y="2118225"/>
            <a:ext cx="9572625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2276</TotalTime>
  <Words>2221</Words>
  <Application>Microsoft Macintosh PowerPoint</Application>
  <PresentationFormat>Panorámica</PresentationFormat>
  <Paragraphs>246</Paragraphs>
  <Slides>25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Comisión de Repositorios y Recursos Educativos Digitales (RI-RED)</vt:lpstr>
      <vt:lpstr>Presentación de PowerPoint</vt:lpstr>
      <vt:lpstr>Presentación de PowerPoint</vt:lpstr>
      <vt:lpstr>Presentación de PowerPoint</vt:lpstr>
      <vt:lpstr>Grupos de trabajo REMERI-EduTraDi-ANUIES </vt:lpstr>
      <vt:lpstr>Resultados de la convocatoria </vt:lpstr>
      <vt:lpstr>Resultados de la convocatoria</vt:lpstr>
      <vt:lpstr>Dinámica de trabajo  </vt:lpstr>
      <vt:lpstr>Grupo 1: Metadatos e interoperabilidad de     repositorios digitales</vt:lpstr>
      <vt:lpstr>Presentación de PowerPoint</vt:lpstr>
      <vt:lpstr>Algunas acciones para atender la problemática </vt:lpstr>
      <vt:lpstr>Grupo 2:Recursos educativos digitales (RED) </vt:lpstr>
      <vt:lpstr>Sub-Comisiones de la Comisión RI-RED</vt:lpstr>
      <vt:lpstr>Sub-Comisiones de la Comisión RI-RED</vt:lpstr>
      <vt:lpstr>Grupo 3: Modelos de servicio de los     repositorios institucionales  </vt:lpstr>
      <vt:lpstr>Presentación de PowerPoint</vt:lpstr>
      <vt:lpstr> </vt:lpstr>
      <vt:lpstr>Presentación de PowerPoint</vt:lpstr>
      <vt:lpstr>Presentación de PowerPoint</vt:lpstr>
      <vt:lpstr>Presentación de PowerPoint</vt:lpstr>
      <vt:lpstr>Para la formulación de planes de   trabajo </vt:lpstr>
      <vt:lpstr>Gracias 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ROSALINA VAZQUEZ TAPIA</cp:lastModifiedBy>
  <cp:revision>103</cp:revision>
  <dcterms:created xsi:type="dcterms:W3CDTF">2022-03-28T18:31:58Z</dcterms:created>
  <dcterms:modified xsi:type="dcterms:W3CDTF">2022-05-26T08:23:32Z</dcterms:modified>
</cp:coreProperties>
</file>