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26.jpg" ContentType="image/jp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32.jpg" ContentType="image/jpg"/>
  <Override PartName="/ppt/media/image33.jpg" ContentType="image/jpg"/>
  <Override PartName="/ppt/media/image34.jpg" ContentType="image/jpg"/>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46"/>
  </p:notesMasterIdLst>
  <p:sldIdLst>
    <p:sldId id="256" r:id="rId3"/>
    <p:sldId id="257" r:id="rId4"/>
    <p:sldId id="258" r:id="rId5"/>
    <p:sldId id="323" r:id="rId6"/>
    <p:sldId id="260" r:id="rId7"/>
    <p:sldId id="324" r:id="rId8"/>
    <p:sldId id="262" r:id="rId9"/>
    <p:sldId id="288" r:id="rId10"/>
    <p:sldId id="263" r:id="rId11"/>
    <p:sldId id="284" r:id="rId12"/>
    <p:sldId id="294" r:id="rId13"/>
    <p:sldId id="293" r:id="rId14"/>
    <p:sldId id="285" r:id="rId15"/>
    <p:sldId id="290" r:id="rId16"/>
    <p:sldId id="304" r:id="rId17"/>
    <p:sldId id="325" r:id="rId18"/>
    <p:sldId id="265" r:id="rId19"/>
    <p:sldId id="266" r:id="rId20"/>
    <p:sldId id="286" r:id="rId21"/>
    <p:sldId id="279" r:id="rId22"/>
    <p:sldId id="280" r:id="rId23"/>
    <p:sldId id="282" r:id="rId24"/>
    <p:sldId id="287" r:id="rId25"/>
    <p:sldId id="283" r:id="rId26"/>
    <p:sldId id="326" r:id="rId27"/>
    <p:sldId id="303" r:id="rId28"/>
    <p:sldId id="291" r:id="rId29"/>
    <p:sldId id="292" r:id="rId30"/>
    <p:sldId id="295" r:id="rId31"/>
    <p:sldId id="296" r:id="rId32"/>
    <p:sldId id="271" r:id="rId33"/>
    <p:sldId id="310" r:id="rId34"/>
    <p:sldId id="311" r:id="rId35"/>
    <p:sldId id="270" r:id="rId36"/>
    <p:sldId id="277" r:id="rId37"/>
    <p:sldId id="289" r:id="rId38"/>
    <p:sldId id="272" r:id="rId39"/>
    <p:sldId id="273" r:id="rId40"/>
    <p:sldId id="274" r:id="rId41"/>
    <p:sldId id="275" r:id="rId42"/>
    <p:sldId id="276" r:id="rId43"/>
    <p:sldId id="322" r:id="rId44"/>
    <p:sldId id="302" r:id="rId4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48" roundtripDataSignature="AMtx7mjIj+tVGfVtRLdMGQpSp9ll3X7u3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5"/>
    <p:restoredTop sz="93469"/>
  </p:normalViewPr>
  <p:slideViewPr>
    <p:cSldViewPr snapToGrid="0" snapToObjects="1">
      <p:cViewPr varScale="1">
        <p:scale>
          <a:sx n="115" d="100"/>
          <a:sy n="115" d="100"/>
        </p:scale>
        <p:origin x="60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customschemas.google.com/relationships/presentationmetadata" Target="meta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 name="Google Shape;14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ba28fac8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ba28fac8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8431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ba28fac8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ba28fac8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625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ba28fac8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ba28fac8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4246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ba28fac8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ba28fac8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699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ba28fac8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ba28fac8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0293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7ba28fac8b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7ba28fac8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6749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64293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7ba28fac8b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7ba28fac8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ba28fac8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ba28fac8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ba28fac8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ba28fac8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4674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ba28fac8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ba28fac8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5058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ba28fac8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ba28fac8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5307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ba28fac8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ba28fac8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0381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ba28fac8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ba28fac8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8791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ba28fac8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ba28fac8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7185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ba28fac8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ba28fac8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1899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ba28fac8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ba28fac8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8926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ba28fac8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ba28fac8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8173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ba28fac8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ba28fac8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0920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6170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7ba28fac8b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3" name="Google Shape;223;g7ba28fac8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089385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92195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537178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01915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5fdb44d8a9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g5fdb44d8a9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53336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5fdb44d8a9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g5fdb44d8a9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23127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725103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511681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5fd356397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g5fd356397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429873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5fdb44d8a9_0_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5" name="Google Shape;285;g5fdb44d8a9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40030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17190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fdb44d8a9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g5fdb44d8a9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871961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5fdb44d8a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g5fdb44d8a9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52072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fdb44d8a9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g5fdb44d8a9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8415093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502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 name="Google Shape;14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846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8" name="Google Shape;18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8" name="Google Shape;18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59887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7ba28fac8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7ba28fac8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contenido">
  <p:cSld name="Título y contenido">
    <p:spTree>
      <p:nvGrpSpPr>
        <p:cNvPr id="1" name="Shape 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58"/>
        <p:cNvGrpSpPr/>
        <p:nvPr/>
      </p:nvGrpSpPr>
      <p:grpSpPr>
        <a:xfrm>
          <a:off x="0" y="0"/>
          <a:ext cx="0" cy="0"/>
          <a:chOff x="0" y="0"/>
          <a:chExt cx="0" cy="0"/>
        </a:xfrm>
      </p:grpSpPr>
      <p:sp>
        <p:nvSpPr>
          <p:cNvPr id="59" name="Google Shape;59;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0" name="Google Shape;60;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64"/>
        <p:cNvGrpSpPr/>
        <p:nvPr/>
      </p:nvGrpSpPr>
      <p:grpSpPr>
        <a:xfrm>
          <a:off x="0" y="0"/>
          <a:ext cx="0" cy="0"/>
          <a:chOff x="0" y="0"/>
          <a:chExt cx="0" cy="0"/>
        </a:xfrm>
      </p:grpSpPr>
      <p:sp>
        <p:nvSpPr>
          <p:cNvPr id="65" name="Google Shape;65;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6" name="Google Shape;66;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y contenido" type="obj">
  <p:cSld name="OBJECT">
    <p:spTree>
      <p:nvGrpSpPr>
        <p:cNvPr id="1" name="Shape 74"/>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81"/>
        <p:cNvGrpSpPr/>
        <p:nvPr/>
      </p:nvGrpSpPr>
      <p:grpSpPr>
        <a:xfrm>
          <a:off x="0" y="0"/>
          <a:ext cx="0" cy="0"/>
          <a:chOff x="0" y="0"/>
          <a:chExt cx="0" cy="0"/>
        </a:xfrm>
      </p:grpSpPr>
      <p:sp>
        <p:nvSpPr>
          <p:cNvPr id="82" name="Google Shape;82;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3" name="Google Shape;83;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84" name="Google Shape;84;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6" name="Google Shape;86;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os contenidos" type="twoObj">
  <p:cSld name="TWO_OBJECTS">
    <p:spTree>
      <p:nvGrpSpPr>
        <p:cNvPr id="1" name="Shape 87"/>
        <p:cNvGrpSpPr/>
        <p:nvPr/>
      </p:nvGrpSpPr>
      <p:grpSpPr>
        <a:xfrm>
          <a:off x="0" y="0"/>
          <a:ext cx="0" cy="0"/>
          <a:chOff x="0" y="0"/>
          <a:chExt cx="0" cy="0"/>
        </a:xfrm>
      </p:grpSpPr>
      <p:sp>
        <p:nvSpPr>
          <p:cNvPr id="88" name="Google Shape;88;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9" name="Google Shape;89;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94"/>
        <p:cNvGrpSpPr/>
        <p:nvPr/>
      </p:nvGrpSpPr>
      <p:grpSpPr>
        <a:xfrm>
          <a:off x="0" y="0"/>
          <a:ext cx="0" cy="0"/>
          <a:chOff x="0" y="0"/>
          <a:chExt cx="0" cy="0"/>
        </a:xfrm>
      </p:grpSpPr>
      <p:sp>
        <p:nvSpPr>
          <p:cNvPr id="95" name="Google Shape;95;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6" name="Google Shape;96;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7" name="Google Shape;97;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9" name="Google Shape;99;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1" name="Google Shape;10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2" name="Google Shape;10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103"/>
        <p:cNvGrpSpPr/>
        <p:nvPr/>
      </p:nvGrpSpPr>
      <p:grpSpPr>
        <a:xfrm>
          <a:off x="0" y="0"/>
          <a:ext cx="0" cy="0"/>
          <a:chOff x="0" y="0"/>
          <a:chExt cx="0" cy="0"/>
        </a:xfrm>
      </p:grpSpPr>
      <p:sp>
        <p:nvSpPr>
          <p:cNvPr id="104" name="Google Shape;104;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5" name="Google Shape;10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6" name="Google Shape;10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7" name="Google Shape;10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08"/>
        <p:cNvGrpSpPr/>
        <p:nvPr/>
      </p:nvGrpSpPr>
      <p:grpSpPr>
        <a:xfrm>
          <a:off x="0" y="0"/>
          <a:ext cx="0" cy="0"/>
          <a:chOff x="0" y="0"/>
          <a:chExt cx="0" cy="0"/>
        </a:xfrm>
      </p:grpSpPr>
      <p:sp>
        <p:nvSpPr>
          <p:cNvPr id="109" name="Google Shape;10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0" name="Google Shape;11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1" name="Google Shape;11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ido con descripción" type="objTx">
  <p:cSld name="OBJECT_WITH_CAPTION_TEXT">
    <p:spTree>
      <p:nvGrpSpPr>
        <p:cNvPr id="1" name="Shape 112"/>
        <p:cNvGrpSpPr/>
        <p:nvPr/>
      </p:nvGrpSpPr>
      <p:grpSpPr>
        <a:xfrm>
          <a:off x="0" y="0"/>
          <a:ext cx="0" cy="0"/>
          <a:chOff x="0" y="0"/>
          <a:chExt cx="0" cy="0"/>
        </a:xfrm>
      </p:grpSpPr>
      <p:sp>
        <p:nvSpPr>
          <p:cNvPr id="113" name="Google Shape;113;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4" name="Google Shape;114;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5" name="Google Shape;115;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16" name="Google Shape;11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7" name="Google Shape;11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8" name="Google Shape;11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n con descripción" type="picTx">
  <p:cSld name="PICTURE_WITH_CAPTION_TEXT">
    <p:spTree>
      <p:nvGrpSpPr>
        <p:cNvPr id="1" name="Shape 119"/>
        <p:cNvGrpSpPr/>
        <p:nvPr/>
      </p:nvGrpSpPr>
      <p:grpSpPr>
        <a:xfrm>
          <a:off x="0" y="0"/>
          <a:ext cx="0" cy="0"/>
          <a:chOff x="0" y="0"/>
          <a:chExt cx="0" cy="0"/>
        </a:xfrm>
      </p:grpSpPr>
      <p:sp>
        <p:nvSpPr>
          <p:cNvPr id="120" name="Google Shape;120;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1" name="Google Shape;121;p3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2" name="Google Shape;122;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23" name="Google Shape;123;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4" name="Google Shape;124;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5" name="Google Shape;125;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7"/>
        <p:cNvGrpSpPr/>
        <p:nvPr/>
      </p:nvGrpSpPr>
      <p:grpSpPr>
        <a:xfrm>
          <a:off x="0" y="0"/>
          <a:ext cx="0" cy="0"/>
          <a:chOff x="0" y="0"/>
          <a:chExt cx="0" cy="0"/>
        </a:xfrm>
      </p:grpSpPr>
      <p:sp>
        <p:nvSpPr>
          <p:cNvPr id="8" name="Google Shape;8;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0" name="Google Shape;10;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26"/>
        <p:cNvGrpSpPr/>
        <p:nvPr/>
      </p:nvGrpSpPr>
      <p:grpSpPr>
        <a:xfrm>
          <a:off x="0" y="0"/>
          <a:ext cx="0" cy="0"/>
          <a:chOff x="0" y="0"/>
          <a:chExt cx="0" cy="0"/>
        </a:xfrm>
      </p:grpSpPr>
      <p:sp>
        <p:nvSpPr>
          <p:cNvPr id="127" name="Google Shape;127;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8" name="Google Shape;128;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0" name="Google Shape;13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1" name="Google Shape;13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32"/>
        <p:cNvGrpSpPr/>
        <p:nvPr/>
      </p:nvGrpSpPr>
      <p:grpSpPr>
        <a:xfrm>
          <a:off x="0" y="0"/>
          <a:ext cx="0" cy="0"/>
          <a:chOff x="0" y="0"/>
          <a:chExt cx="0" cy="0"/>
        </a:xfrm>
      </p:grpSpPr>
      <p:sp>
        <p:nvSpPr>
          <p:cNvPr id="133" name="Google Shape;133;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4" name="Google Shape;134;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6" name="Google Shape;13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7" name="Google Shape;13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3"/>
        <p:cNvGrpSpPr/>
        <p:nvPr/>
      </p:nvGrpSpPr>
      <p:grpSpPr>
        <a:xfrm>
          <a:off x="0" y="0"/>
          <a:ext cx="0" cy="0"/>
          <a:chOff x="0" y="0"/>
          <a:chExt cx="0" cy="0"/>
        </a:xfrm>
      </p:grpSpPr>
      <p:sp>
        <p:nvSpPr>
          <p:cNvPr id="14" name="Google Shape;14;p3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3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6" name="Google Shape;16;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contenidos" type="twoObj">
  <p:cSld name="TWO_OBJECTS">
    <p:spTree>
      <p:nvGrpSpPr>
        <p:cNvPr id="1" name="Shape 19"/>
        <p:cNvGrpSpPr/>
        <p:nvPr/>
      </p:nvGrpSpPr>
      <p:grpSpPr>
        <a:xfrm>
          <a:off x="0" y="0"/>
          <a:ext cx="0" cy="0"/>
          <a:chOff x="0" y="0"/>
          <a:chExt cx="0" cy="0"/>
        </a:xfrm>
      </p:grpSpPr>
      <p:sp>
        <p:nvSpPr>
          <p:cNvPr id="20" name="Google Shape;2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 name="Google Shape;21;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 name="Google Shape;2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26"/>
        <p:cNvGrpSpPr/>
        <p:nvPr/>
      </p:nvGrpSpPr>
      <p:grpSpPr>
        <a:xfrm>
          <a:off x="0" y="0"/>
          <a:ext cx="0" cy="0"/>
          <a:chOff x="0" y="0"/>
          <a:chExt cx="0" cy="0"/>
        </a:xfrm>
      </p:grpSpPr>
      <p:sp>
        <p:nvSpPr>
          <p:cNvPr id="27" name="Google Shape;27;p3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 name="Google Shape;28;p3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9" name="Google Shape;29;p3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3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1" name="Google Shape;31;p3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35"/>
        <p:cNvGrpSpPr/>
        <p:nvPr/>
      </p:nvGrpSpPr>
      <p:grpSpPr>
        <a:xfrm>
          <a:off x="0" y="0"/>
          <a:ext cx="0" cy="0"/>
          <a:chOff x="0" y="0"/>
          <a:chExt cx="0" cy="0"/>
        </a:xfrm>
      </p:grpSpPr>
      <p:sp>
        <p:nvSpPr>
          <p:cNvPr id="36" name="Google Shape;36;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 name="Google Shape;3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40"/>
        <p:cNvGrpSpPr/>
        <p:nvPr/>
      </p:nvGrpSpPr>
      <p:grpSpPr>
        <a:xfrm>
          <a:off x="0" y="0"/>
          <a:ext cx="0" cy="0"/>
          <a:chOff x="0" y="0"/>
          <a:chExt cx="0" cy="0"/>
        </a:xfrm>
      </p:grpSpPr>
      <p:sp>
        <p:nvSpPr>
          <p:cNvPr id="41" name="Google Shape;4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descripción" type="objTx">
  <p:cSld name="OBJECT_WITH_CAPTION_TEXT">
    <p:spTree>
      <p:nvGrpSpPr>
        <p:cNvPr id="1" name="Shape 44"/>
        <p:cNvGrpSpPr/>
        <p:nvPr/>
      </p:nvGrpSpPr>
      <p:grpSpPr>
        <a:xfrm>
          <a:off x="0" y="0"/>
          <a:ext cx="0" cy="0"/>
          <a:chOff x="0" y="0"/>
          <a:chExt cx="0" cy="0"/>
        </a:xfrm>
      </p:grpSpPr>
      <p:sp>
        <p:nvSpPr>
          <p:cNvPr id="45" name="Google Shape;45;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6" name="Google Shape;46;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 name="Google Shape;47;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48" name="Google Shape;48;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descripción" type="picTx">
  <p:cSld name="PICTURE_WITH_CAPTION_TEXT">
    <p:spTree>
      <p:nvGrpSpPr>
        <p:cNvPr id="1" name="Shape 51"/>
        <p:cNvGrpSpPr/>
        <p:nvPr/>
      </p:nvGrpSpPr>
      <p:grpSpPr>
        <a:xfrm>
          <a:off x="0" y="0"/>
          <a:ext cx="0" cy="0"/>
          <a:chOff x="0" y="0"/>
          <a:chExt cx="0" cy="0"/>
        </a:xfrm>
      </p:grpSpPr>
      <p:sp>
        <p:nvSpPr>
          <p:cNvPr id="52" name="Google Shape;52;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 name="Google Shape;53;p4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4" name="Google Shape;54;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5" name="Google Shape;5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
        <p:cNvGrpSpPr/>
        <p:nvPr/>
      </p:nvGrpSpPr>
      <p:grpSpPr>
        <a:xfrm>
          <a:off x="0" y="0"/>
          <a:ext cx="0" cy="0"/>
          <a:chOff x="0" y="0"/>
          <a:chExt cx="0" cy="0"/>
        </a:xfrm>
      </p:grpSpPr>
      <p:pic>
        <p:nvPicPr>
          <p:cNvPr id="71" name="Google Shape;71;p23"/>
          <p:cNvPicPr preferRelativeResize="0"/>
          <p:nvPr/>
        </p:nvPicPr>
        <p:blipFill rotWithShape="1">
          <a:blip r:embed="rId12">
            <a:alphaModFix/>
          </a:blip>
          <a:srcRect/>
          <a:stretch/>
        </p:blipFill>
        <p:spPr>
          <a:xfrm>
            <a:off x="10080447" y="404883"/>
            <a:ext cx="1785900" cy="609600"/>
          </a:xfrm>
          <a:prstGeom prst="rect">
            <a:avLst/>
          </a:prstGeom>
          <a:noFill/>
          <a:ln>
            <a:noFill/>
          </a:ln>
        </p:spPr>
      </p:pic>
      <p:cxnSp>
        <p:nvCxnSpPr>
          <p:cNvPr id="72" name="Google Shape;72;p23"/>
          <p:cNvCxnSpPr>
            <a:cxnSpLocks/>
          </p:cNvCxnSpPr>
          <p:nvPr/>
        </p:nvCxnSpPr>
        <p:spPr>
          <a:xfrm>
            <a:off x="1879600" y="962385"/>
            <a:ext cx="8034813" cy="0"/>
          </a:xfrm>
          <a:prstGeom prst="straightConnector1">
            <a:avLst/>
          </a:prstGeom>
          <a:noFill/>
          <a:ln w="9525" cap="flat" cmpd="sng">
            <a:solidFill>
              <a:srgbClr val="FF642B"/>
            </a:solidFill>
            <a:prstDash val="solid"/>
            <a:miter lim="800000"/>
            <a:headEnd type="none" w="sm" len="sm"/>
            <a:tailEnd type="none" w="sm" len="sm"/>
          </a:ln>
        </p:spPr>
      </p:cxnSp>
      <p:sp>
        <p:nvSpPr>
          <p:cNvPr id="73" name="Google Shape;73;p23"/>
          <p:cNvSpPr/>
          <p:nvPr/>
        </p:nvSpPr>
        <p:spPr>
          <a:xfrm>
            <a:off x="-102742" y="6762030"/>
            <a:ext cx="12441899" cy="95970"/>
          </a:xfrm>
          <a:prstGeom prst="rect">
            <a:avLst/>
          </a:prstGeom>
          <a:solidFill>
            <a:srgbClr val="FF642B"/>
          </a:solidFill>
          <a:ln w="12700" cap="flat" cmpd="sng">
            <a:solidFill>
              <a:srgbClr val="2F528F">
                <a:alpha val="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mailto:lcastro@cudi.edu.mx" TargetMode="External"/><Relationship Id="rId7" Type="http://schemas.openxmlformats.org/officeDocument/2006/relationships/image" Target="../media/image12.tiff"/><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hyperlink" Target="http://www.eduroam.mx/" TargetMode="External"/><Relationship Id="rId9" Type="http://schemas.openxmlformats.org/officeDocument/2006/relationships/image" Target="../media/image14.tif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cudi.edu.mx/content/federacion-de-identidades"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hyperlink" Target="mailto:faranda@cudi.edu.mx" TargetMode="External"/><Relationship Id="rId5" Type="http://schemas.openxmlformats.org/officeDocument/2006/relationships/image" Target="../media/image1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https://meet.google.com/linkredirect?authuser=0&amp;dest=https%3A%2F%2Fteachercenter.withgoogle.com%2F" TargetMode="External"/><Relationship Id="rId5" Type="http://schemas.openxmlformats.org/officeDocument/2006/relationships/image" Target="../media/image4.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0.png"/><Relationship Id="rId7"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repositorio.cudi.edu.mx/" TargetMode="External"/><Relationship Id="rId5" Type="http://schemas.openxmlformats.org/officeDocument/2006/relationships/image" Target="../media/image4.png"/><Relationship Id="rId10" Type="http://schemas.openxmlformats.org/officeDocument/2006/relationships/image" Target="../media/image24.jpg"/><Relationship Id="rId4" Type="http://schemas.openxmlformats.org/officeDocument/2006/relationships/image" Target="../media/image5.png"/><Relationship Id="rId9"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8.tiff"/><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7.tiff"/><Relationship Id="rId5" Type="http://schemas.openxmlformats.org/officeDocument/2006/relationships/image" Target="../media/image36.tiff"/><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42.tiff"/><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9.png"/><Relationship Id="rId7"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hyperlink" Target="http://redclara.cloudhesivelatam.com/" TargetMode="Externa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hyperlink" Target="http://redclara.cloudhesivelatam.com/" TargetMode="Externa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hyperlink" Target="https://www.redclara.net/index.php/es/servicios-rc/analytikus" TargetMode="Externa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hyperlink" Target="mailto:servicios@redclara.net" TargetMode="External"/><Relationship Id="rId4" Type="http://schemas.openxmlformats.org/officeDocument/2006/relationships/hyperlink" Target="mailto:cudi@cudi.edu.mx"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1"/>
        <p:cNvGrpSpPr/>
        <p:nvPr/>
      </p:nvGrpSpPr>
      <p:grpSpPr>
        <a:xfrm>
          <a:off x="0" y="0"/>
          <a:ext cx="0" cy="0"/>
          <a:chOff x="0" y="0"/>
          <a:chExt cx="0" cy="0"/>
        </a:xfrm>
      </p:grpSpPr>
      <p:sp>
        <p:nvSpPr>
          <p:cNvPr id="142" name="Google Shape;142;p1"/>
          <p:cNvSpPr txBox="1">
            <a:spLocks noGrp="1"/>
          </p:cNvSpPr>
          <p:nvPr>
            <p:ph type="ctrTitle"/>
          </p:nvPr>
        </p:nvSpPr>
        <p:spPr>
          <a:xfrm>
            <a:off x="658405" y="4648505"/>
            <a:ext cx="9669463" cy="1390682"/>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buClr>
                <a:schemeClr val="lt1"/>
              </a:buClr>
              <a:buSzPts val="5400"/>
              <a:buFont typeface="Calibri"/>
              <a:buNone/>
            </a:pPr>
            <a:r>
              <a:rPr lang="es-CL" sz="4000" b="0" i="0" u="none" strike="noStrike" cap="none" dirty="0">
                <a:solidFill>
                  <a:srgbClr val="B9EBED"/>
                </a:solidFill>
                <a:latin typeface="Arial"/>
                <a:ea typeface="Arial"/>
                <a:cs typeface="Arial"/>
                <a:sym typeface="Arial"/>
              </a:rPr>
              <a:t>Acuerdos de Servicios </a:t>
            </a:r>
            <a:br>
              <a:rPr lang="es-CL" sz="4000" b="0" i="0" u="none" strike="noStrike" cap="none" dirty="0">
                <a:solidFill>
                  <a:srgbClr val="B9EBED"/>
                </a:solidFill>
                <a:latin typeface="Arial"/>
                <a:ea typeface="Arial"/>
                <a:cs typeface="Arial"/>
                <a:sym typeface="Arial"/>
              </a:rPr>
            </a:br>
            <a:r>
              <a:rPr lang="es-CL" sz="4000" b="0" i="0" u="none" strike="noStrike" cap="none" dirty="0">
                <a:solidFill>
                  <a:srgbClr val="B9EBED"/>
                </a:solidFill>
                <a:latin typeface="Arial"/>
                <a:ea typeface="Arial"/>
                <a:cs typeface="Arial"/>
                <a:sym typeface="Arial"/>
              </a:rPr>
              <a:t>RedCLARA-CUDI</a:t>
            </a:r>
            <a:endParaRPr sz="4000" b="0" i="0" u="none" strike="noStrike" cap="none" dirty="0">
              <a:solidFill>
                <a:srgbClr val="000000"/>
              </a:solidFill>
              <a:latin typeface="Calibri"/>
              <a:ea typeface="Calibri"/>
              <a:cs typeface="Calibri"/>
              <a:sym typeface="Calibri"/>
            </a:endParaRPr>
          </a:p>
        </p:txBody>
      </p:sp>
      <p:sp>
        <p:nvSpPr>
          <p:cNvPr id="143" name="Google Shape;143;p1"/>
          <p:cNvSpPr/>
          <p:nvPr/>
        </p:nvSpPr>
        <p:spPr>
          <a:xfrm>
            <a:off x="0" y="6719301"/>
            <a:ext cx="12192000" cy="246578"/>
          </a:xfrm>
          <a:prstGeom prst="rect">
            <a:avLst/>
          </a:prstGeom>
          <a:solidFill>
            <a:srgbClr val="FF642B"/>
          </a:solidFill>
          <a:ln w="12700" cap="flat" cmpd="sng">
            <a:solidFill>
              <a:srgbClr val="2F528F">
                <a:alpha val="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4" name="Google Shape;144;p1"/>
          <p:cNvPicPr preferRelativeResize="0"/>
          <p:nvPr/>
        </p:nvPicPr>
        <p:blipFill rotWithShape="1">
          <a:blip r:embed="rId4">
            <a:alphaModFix/>
          </a:blip>
          <a:srcRect/>
          <a:stretch/>
        </p:blipFill>
        <p:spPr>
          <a:xfrm>
            <a:off x="658405" y="586835"/>
            <a:ext cx="3236938" cy="1105183"/>
          </a:xfrm>
          <a:prstGeom prst="rect">
            <a:avLst/>
          </a:prstGeom>
          <a:noFill/>
          <a:ln>
            <a:noFill/>
          </a:ln>
        </p:spPr>
      </p:pic>
      <p:cxnSp>
        <p:nvCxnSpPr>
          <p:cNvPr id="145" name="Google Shape;145;p1"/>
          <p:cNvCxnSpPr/>
          <p:nvPr/>
        </p:nvCxnSpPr>
        <p:spPr>
          <a:xfrm>
            <a:off x="768134" y="6236557"/>
            <a:ext cx="4284324" cy="0"/>
          </a:xfrm>
          <a:prstGeom prst="straightConnector1">
            <a:avLst/>
          </a:prstGeom>
          <a:noFill/>
          <a:ln w="9525" cap="flat" cmpd="sng">
            <a:solidFill>
              <a:schemeClr val="lt1"/>
            </a:solidFill>
            <a:prstDash val="solid"/>
            <a:miter lim="800000"/>
            <a:headEnd type="none" w="sm" len="sm"/>
            <a:tailEnd type="none" w="sm" len="sm"/>
          </a:ln>
        </p:spPr>
      </p:cxnSp>
      <p:pic>
        <p:nvPicPr>
          <p:cNvPr id="7" name="Google Shape;185;g7ba28fac8b_0_0">
            <a:extLst>
              <a:ext uri="{FF2B5EF4-FFF2-40B4-BE49-F238E27FC236}">
                <a16:creationId xmlns:a16="http://schemas.microsoft.com/office/drawing/2014/main" id="{62A00CB0-2668-694B-9178-4F60B73B72BD}"/>
              </a:ext>
            </a:extLst>
          </p:cNvPr>
          <p:cNvPicPr preferRelativeResize="0"/>
          <p:nvPr/>
        </p:nvPicPr>
        <p:blipFill>
          <a:blip r:embed="rId5">
            <a:alphaModFix/>
          </a:blip>
          <a:stretch>
            <a:fillRect/>
          </a:stretch>
        </p:blipFill>
        <p:spPr>
          <a:xfrm>
            <a:off x="552965" y="2029148"/>
            <a:ext cx="3366794" cy="2136613"/>
          </a:xfrm>
          <a:prstGeom prst="rect">
            <a:avLst/>
          </a:prstGeom>
          <a:noFill/>
          <a:ln>
            <a:noFill/>
          </a:ln>
        </p:spPr>
      </p:pic>
      <p:sp>
        <p:nvSpPr>
          <p:cNvPr id="4" name="CuadroTexto 3">
            <a:extLst>
              <a:ext uri="{FF2B5EF4-FFF2-40B4-BE49-F238E27FC236}">
                <a16:creationId xmlns:a16="http://schemas.microsoft.com/office/drawing/2014/main" id="{18AD087F-5D08-174D-B95B-3BE08DE50980}"/>
              </a:ext>
            </a:extLst>
          </p:cNvPr>
          <p:cNvSpPr txBox="1"/>
          <p:nvPr/>
        </p:nvSpPr>
        <p:spPr>
          <a:xfrm>
            <a:off x="144966" y="55756"/>
            <a:ext cx="184731" cy="307777"/>
          </a:xfrm>
          <a:prstGeom prst="rect">
            <a:avLst/>
          </a:prstGeom>
          <a:noFill/>
        </p:spPr>
        <p:txBody>
          <a:bodyPr wrap="none" rtlCol="0">
            <a:spAutoFit/>
          </a:bodyPr>
          <a:lstStyle/>
          <a:p>
            <a:endParaRPr lang="es-MX"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 name="Imagen 1">
            <a:extLst>
              <a:ext uri="{FF2B5EF4-FFF2-40B4-BE49-F238E27FC236}">
                <a16:creationId xmlns:a16="http://schemas.microsoft.com/office/drawing/2014/main" id="{FAEA629E-D2FA-144A-AF66-275B2E2C8968}"/>
              </a:ext>
            </a:extLst>
          </p:cNvPr>
          <p:cNvPicPr>
            <a:picLocks noChangeAspect="1"/>
          </p:cNvPicPr>
          <p:nvPr/>
        </p:nvPicPr>
        <p:blipFill rotWithShape="1">
          <a:blip r:embed="rId3"/>
          <a:srcRect l="-1" r="18461"/>
          <a:stretch/>
        </p:blipFill>
        <p:spPr>
          <a:xfrm>
            <a:off x="3851345" y="6157"/>
            <a:ext cx="8388000" cy="6858000"/>
          </a:xfrm>
          <a:prstGeom prst="rect">
            <a:avLst/>
          </a:prstGeom>
        </p:spPr>
      </p:pic>
      <p:sp>
        <p:nvSpPr>
          <p:cNvPr id="5" name="Google Shape;244;g5fdb44d8a9_0_132">
            <a:extLst>
              <a:ext uri="{FF2B5EF4-FFF2-40B4-BE49-F238E27FC236}">
                <a16:creationId xmlns:a16="http://schemas.microsoft.com/office/drawing/2014/main" id="{532AAF4B-2067-7741-8D22-2576302159E0}"/>
              </a:ext>
            </a:extLst>
          </p:cNvPr>
          <p:cNvSpPr/>
          <p:nvPr/>
        </p:nvSpPr>
        <p:spPr>
          <a:xfrm>
            <a:off x="13858" y="-6157"/>
            <a:ext cx="6531874" cy="68580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6" name="Google Shape;245;g5fdb44d8a9_0_132">
            <a:extLst>
              <a:ext uri="{FF2B5EF4-FFF2-40B4-BE49-F238E27FC236}">
                <a16:creationId xmlns:a16="http://schemas.microsoft.com/office/drawing/2014/main" id="{080BF3DE-7FE4-C348-9E95-5F231BF9FE42}"/>
              </a:ext>
            </a:extLst>
          </p:cNvPr>
          <p:cNvSpPr txBox="1">
            <a:spLocks/>
          </p:cNvSpPr>
          <p:nvPr/>
        </p:nvSpPr>
        <p:spPr>
          <a:xfrm>
            <a:off x="466387" y="1144022"/>
            <a:ext cx="5297544" cy="466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4400"/>
            </a:pPr>
            <a:r>
              <a:rPr lang="es-CL" sz="4000" b="1" dirty="0">
                <a:solidFill>
                  <a:schemeClr val="lt1"/>
                </a:solidFill>
              </a:rPr>
              <a:t>Conectividad</a:t>
            </a:r>
          </a:p>
          <a:p>
            <a:pPr algn="ctr">
              <a:buSzPts val="4400"/>
            </a:pPr>
            <a:endParaRPr lang="es-CL" sz="4000" b="1" dirty="0">
              <a:solidFill>
                <a:schemeClr val="lt1"/>
              </a:solidFill>
            </a:endParaRPr>
          </a:p>
        </p:txBody>
      </p:sp>
      <p:sp>
        <p:nvSpPr>
          <p:cNvPr id="7" name="Google Shape;246;g5fdb44d8a9_0_132">
            <a:extLst>
              <a:ext uri="{FF2B5EF4-FFF2-40B4-BE49-F238E27FC236}">
                <a16:creationId xmlns:a16="http://schemas.microsoft.com/office/drawing/2014/main" id="{74BBA1DC-2645-E74D-AA2F-07871EAE37EE}"/>
              </a:ext>
            </a:extLst>
          </p:cNvPr>
          <p:cNvSpPr/>
          <p:nvPr/>
        </p:nvSpPr>
        <p:spPr>
          <a:xfrm>
            <a:off x="41561" y="1716018"/>
            <a:ext cx="6504171" cy="4494501"/>
          </a:xfrm>
          <a:prstGeom prst="rect">
            <a:avLst/>
          </a:prstGeom>
          <a:noFill/>
          <a:ln>
            <a:noFill/>
          </a:ln>
        </p:spPr>
        <p:txBody>
          <a:bodyPr spcFirstLastPara="1" wrap="square" lIns="91425" tIns="45700" rIns="91425" bIns="45700" anchor="t" anchorCtr="0">
            <a:noAutofit/>
          </a:bodyPr>
          <a:lstStyle/>
          <a:p>
            <a:pPr lvl="0" algn="ctr">
              <a:buClr>
                <a:schemeClr val="bg1"/>
              </a:buClr>
              <a:buSzPts val="2400"/>
            </a:pPr>
            <a:r>
              <a:rPr lang="es-ES" sz="2300" dirty="0">
                <a:solidFill>
                  <a:srgbClr val="FFFFFF"/>
                </a:solidFill>
                <a:latin typeface="Calibri"/>
                <a:ea typeface="Calibri"/>
                <a:cs typeface="Calibri"/>
                <a:sym typeface="Calibri"/>
              </a:rPr>
              <a:t>En el 2019 CUDI gestionó importantes beneficios para sus instituciones agremiadas a través de los “Servicios de Internet de Alta Capacidad" implementados por la SCT.</a:t>
            </a:r>
          </a:p>
          <a:p>
            <a:pPr lvl="0" algn="ctr">
              <a:buClr>
                <a:schemeClr val="bg1"/>
              </a:buClr>
              <a:buSzPts val="2400"/>
            </a:pPr>
            <a:endParaRPr lang="es-ES" sz="2300" dirty="0">
              <a:solidFill>
                <a:srgbClr val="FFFFFF"/>
              </a:solidFill>
              <a:latin typeface="Calibri"/>
              <a:ea typeface="Calibri"/>
              <a:cs typeface="Calibri"/>
              <a:sym typeface="Calibri"/>
            </a:endParaRPr>
          </a:p>
          <a:p>
            <a:pPr lvl="0" algn="ctr">
              <a:buClr>
                <a:schemeClr val="bg1"/>
              </a:buClr>
              <a:buSzPts val="2400"/>
            </a:pPr>
            <a:r>
              <a:rPr lang="es-ES" sz="2300" dirty="0">
                <a:solidFill>
                  <a:srgbClr val="FFFFFF"/>
                </a:solidFill>
                <a:latin typeface="Calibri"/>
                <a:ea typeface="Calibri"/>
                <a:cs typeface="Calibri"/>
                <a:sym typeface="Calibri"/>
              </a:rPr>
              <a:t> Adicionalmente, el NOC de CUDI brindaba el servicio de “Mesa de Ayuda de Segundo Nivel” para 142 instituciones con 443 enlaces, que contaban con un ancho de banda que iba desde 100 Mbps hasta 10 </a:t>
            </a:r>
            <a:r>
              <a:rPr lang="es-ES" sz="2300" dirty="0" err="1">
                <a:solidFill>
                  <a:srgbClr val="FFFFFF"/>
                </a:solidFill>
                <a:latin typeface="Calibri"/>
                <a:ea typeface="Calibri"/>
                <a:cs typeface="Calibri"/>
                <a:sym typeface="Calibri"/>
              </a:rPr>
              <a:t>Gbps</a:t>
            </a:r>
            <a:r>
              <a:rPr lang="es-ES" sz="2300" dirty="0">
                <a:solidFill>
                  <a:srgbClr val="FFFFFF"/>
                </a:solidFill>
                <a:latin typeface="Calibri"/>
                <a:ea typeface="Calibri"/>
                <a:cs typeface="Calibri"/>
                <a:sym typeface="Calibri"/>
              </a:rPr>
              <a:t>.</a:t>
            </a:r>
          </a:p>
          <a:p>
            <a:pPr lvl="0" algn="ctr">
              <a:buClr>
                <a:schemeClr val="bg1"/>
              </a:buClr>
              <a:buSzPts val="2400"/>
            </a:pPr>
            <a:endParaRPr lang="es-ES" sz="2300" dirty="0">
              <a:solidFill>
                <a:srgbClr val="FFFFFF"/>
              </a:solidFill>
              <a:latin typeface="Calibri"/>
              <a:ea typeface="Calibri"/>
              <a:cs typeface="Calibri"/>
              <a:sym typeface="Calibri"/>
            </a:endParaRPr>
          </a:p>
          <a:p>
            <a:pPr lvl="0" algn="ctr">
              <a:buClr>
                <a:schemeClr val="bg1"/>
              </a:buClr>
              <a:buSzPts val="2400"/>
            </a:pPr>
            <a:r>
              <a:rPr lang="es-ES" sz="2300" dirty="0">
                <a:solidFill>
                  <a:srgbClr val="FFFFFF"/>
                </a:solidFill>
                <a:latin typeface="Calibri"/>
                <a:ea typeface="Calibri"/>
                <a:cs typeface="Calibri"/>
                <a:sym typeface="Calibri"/>
              </a:rPr>
              <a:t>CUDI gestionó 10 nuevos enlaces para 4 instituciones más, así como el incremento en ancho de banda de 35 enlaces.</a:t>
            </a:r>
          </a:p>
        </p:txBody>
      </p:sp>
      <p:pic>
        <p:nvPicPr>
          <p:cNvPr id="8" name="Google Shape;247;g5fdb44d8a9_0_132">
            <a:extLst>
              <a:ext uri="{FF2B5EF4-FFF2-40B4-BE49-F238E27FC236}">
                <a16:creationId xmlns:a16="http://schemas.microsoft.com/office/drawing/2014/main" id="{AA4A1008-3401-9448-A2A1-3A259DFC16C0}"/>
              </a:ext>
            </a:extLst>
          </p:cNvPr>
          <p:cNvPicPr preferRelativeResize="0"/>
          <p:nvPr/>
        </p:nvPicPr>
        <p:blipFill rotWithShape="1">
          <a:blip r:embed="rId4">
            <a:alphaModFix/>
          </a:blip>
          <a:srcRect/>
          <a:stretch/>
        </p:blipFill>
        <p:spPr>
          <a:xfrm>
            <a:off x="471057" y="289893"/>
            <a:ext cx="1277839" cy="436729"/>
          </a:xfrm>
          <a:prstGeom prst="rect">
            <a:avLst/>
          </a:prstGeom>
          <a:noFill/>
          <a:ln>
            <a:noFill/>
          </a:ln>
        </p:spPr>
      </p:pic>
      <p:pic>
        <p:nvPicPr>
          <p:cNvPr id="9" name="Google Shape;249;g5fdb44d8a9_0_132">
            <a:extLst>
              <a:ext uri="{FF2B5EF4-FFF2-40B4-BE49-F238E27FC236}">
                <a16:creationId xmlns:a16="http://schemas.microsoft.com/office/drawing/2014/main" id="{D7E04F49-6F54-C94B-A96E-E53236B27260}"/>
              </a:ext>
            </a:extLst>
          </p:cNvPr>
          <p:cNvPicPr preferRelativeResize="0"/>
          <p:nvPr/>
        </p:nvPicPr>
        <p:blipFill>
          <a:blip r:embed="rId5">
            <a:alphaModFix/>
          </a:blip>
          <a:stretch>
            <a:fillRect/>
          </a:stretch>
        </p:blipFill>
        <p:spPr>
          <a:xfrm>
            <a:off x="4748122" y="-13855"/>
            <a:ext cx="1715301" cy="1088550"/>
          </a:xfrm>
          <a:prstGeom prst="rect">
            <a:avLst/>
          </a:prstGeom>
          <a:noFill/>
          <a:ln>
            <a:noFill/>
          </a:ln>
        </p:spPr>
      </p:pic>
    </p:spTree>
    <p:extLst>
      <p:ext uri="{BB962C8B-B14F-4D97-AF65-F5344CB8AC3E}">
        <p14:creationId xmlns:p14="http://schemas.microsoft.com/office/powerpoint/2010/main" val="3036918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3" name="Imagen 2">
            <a:extLst>
              <a:ext uri="{FF2B5EF4-FFF2-40B4-BE49-F238E27FC236}">
                <a16:creationId xmlns:a16="http://schemas.microsoft.com/office/drawing/2014/main" id="{D8B77061-DDCC-B847-BF25-F516DCC4A20D}"/>
              </a:ext>
            </a:extLst>
          </p:cNvPr>
          <p:cNvPicPr>
            <a:picLocks noChangeAspect="1"/>
          </p:cNvPicPr>
          <p:nvPr/>
        </p:nvPicPr>
        <p:blipFill>
          <a:blip r:embed="rId3"/>
          <a:stretch>
            <a:fillRect/>
          </a:stretch>
        </p:blipFill>
        <p:spPr>
          <a:xfrm>
            <a:off x="0" y="0"/>
            <a:ext cx="12192000" cy="6858000"/>
          </a:xfrm>
          <a:prstGeom prst="rect">
            <a:avLst/>
          </a:prstGeom>
        </p:spPr>
      </p:pic>
      <p:sp>
        <p:nvSpPr>
          <p:cNvPr id="5" name="Google Shape;244;g5fdb44d8a9_0_132">
            <a:extLst>
              <a:ext uri="{FF2B5EF4-FFF2-40B4-BE49-F238E27FC236}">
                <a16:creationId xmlns:a16="http://schemas.microsoft.com/office/drawing/2014/main" id="{532AAF4B-2067-7741-8D22-2576302159E0}"/>
              </a:ext>
            </a:extLst>
          </p:cNvPr>
          <p:cNvSpPr/>
          <p:nvPr/>
        </p:nvSpPr>
        <p:spPr>
          <a:xfrm>
            <a:off x="955964" y="289893"/>
            <a:ext cx="10529453" cy="6278214"/>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6" name="Google Shape;245;g5fdb44d8a9_0_132">
            <a:extLst>
              <a:ext uri="{FF2B5EF4-FFF2-40B4-BE49-F238E27FC236}">
                <a16:creationId xmlns:a16="http://schemas.microsoft.com/office/drawing/2014/main" id="{080BF3DE-7FE4-C348-9E95-5F231BF9FE42}"/>
              </a:ext>
            </a:extLst>
          </p:cNvPr>
          <p:cNvSpPr txBox="1">
            <a:spLocks/>
          </p:cNvSpPr>
          <p:nvPr/>
        </p:nvSpPr>
        <p:spPr>
          <a:xfrm>
            <a:off x="3043332" y="1227152"/>
            <a:ext cx="5297544" cy="466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4400"/>
            </a:pPr>
            <a:r>
              <a:rPr lang="es-CL" sz="4000" b="1" dirty="0">
                <a:solidFill>
                  <a:schemeClr val="lt1"/>
                </a:solidFill>
              </a:rPr>
              <a:t>NOC - CUDI</a:t>
            </a:r>
          </a:p>
          <a:p>
            <a:pPr algn="ctr">
              <a:buSzPts val="4400"/>
            </a:pPr>
            <a:endParaRPr lang="es-CL" sz="4000" b="1" dirty="0">
              <a:solidFill>
                <a:schemeClr val="lt1"/>
              </a:solidFill>
            </a:endParaRPr>
          </a:p>
        </p:txBody>
      </p:sp>
      <p:sp>
        <p:nvSpPr>
          <p:cNvPr id="7" name="Google Shape;246;g5fdb44d8a9_0_132">
            <a:extLst>
              <a:ext uri="{FF2B5EF4-FFF2-40B4-BE49-F238E27FC236}">
                <a16:creationId xmlns:a16="http://schemas.microsoft.com/office/drawing/2014/main" id="{74BBA1DC-2645-E74D-AA2F-07871EAE37EE}"/>
              </a:ext>
            </a:extLst>
          </p:cNvPr>
          <p:cNvSpPr/>
          <p:nvPr/>
        </p:nvSpPr>
        <p:spPr>
          <a:xfrm>
            <a:off x="1842655" y="1796949"/>
            <a:ext cx="9268690" cy="4114529"/>
          </a:xfrm>
          <a:prstGeom prst="rect">
            <a:avLst/>
          </a:prstGeom>
          <a:noFill/>
          <a:ln>
            <a:noFill/>
          </a:ln>
        </p:spPr>
        <p:txBody>
          <a:bodyPr spcFirstLastPara="1" wrap="square" lIns="91425" tIns="45700" rIns="91425" bIns="45700" anchor="t" anchorCtr="0">
            <a:noAutofit/>
          </a:bodyPr>
          <a:lstStyle/>
          <a:p>
            <a:pPr marL="342900" indent="-342900">
              <a:buClr>
                <a:schemeClr val="bg1"/>
              </a:buClr>
              <a:buSzPts val="2400"/>
              <a:buFont typeface="Arial" panose="020B0604020202020204" pitchFamily="34" charset="0"/>
              <a:buChar char="•"/>
            </a:pPr>
            <a:r>
              <a:rPr lang="es-ES" sz="2000" dirty="0">
                <a:solidFill>
                  <a:srgbClr val="FFFFFF"/>
                </a:solidFill>
                <a:latin typeface="Calibri"/>
                <a:ea typeface="Calibri"/>
                <a:cs typeface="Calibri"/>
                <a:sym typeface="Calibri"/>
              </a:rPr>
              <a:t>En CUDI estamos gestionando con los ISP los nuevos contactos y responsables para el nuevo período de estos servicios para continuar apoyando a nuestras instituciones brindando un soporte de NOC de segundo nivel.</a:t>
            </a:r>
          </a:p>
          <a:p>
            <a:pPr marL="342900" indent="-342900">
              <a:buClr>
                <a:schemeClr val="bg1"/>
              </a:buClr>
              <a:buSzPts val="2400"/>
              <a:buFont typeface="Arial" panose="020B0604020202020204" pitchFamily="34" charset="0"/>
              <a:buChar char="•"/>
            </a:pPr>
            <a:endParaRPr lang="es-ES" sz="2000" dirty="0">
              <a:solidFill>
                <a:srgbClr val="FFFFFF"/>
              </a:solidFill>
              <a:latin typeface="Calibri"/>
              <a:ea typeface="Calibri"/>
              <a:cs typeface="Calibri"/>
              <a:sym typeface="Calibri"/>
            </a:endParaRPr>
          </a:p>
          <a:p>
            <a:pPr marL="342900" indent="-342900">
              <a:buClr>
                <a:schemeClr val="bg1"/>
              </a:buClr>
              <a:buSzPts val="2400"/>
              <a:buFont typeface="Arial" panose="020B0604020202020204" pitchFamily="34" charset="0"/>
              <a:buChar char="•"/>
            </a:pPr>
            <a:r>
              <a:rPr lang="es-ES" sz="2000" dirty="0">
                <a:solidFill>
                  <a:srgbClr val="FFFFFF"/>
                </a:solidFill>
                <a:latin typeface="Calibri"/>
                <a:ea typeface="Calibri"/>
                <a:cs typeface="Calibri"/>
                <a:sym typeface="Calibri"/>
              </a:rPr>
              <a:t>Ante cualquier duda, anomalía o falla, el NOC CUDI se pone a disposición de las instituciones agremiadas para brindar asesoría y soporte. </a:t>
            </a:r>
          </a:p>
          <a:p>
            <a:pPr>
              <a:buClr>
                <a:schemeClr val="bg1"/>
              </a:buClr>
              <a:buSzPts val="2400"/>
            </a:pPr>
            <a:endParaRPr lang="es-ES" sz="2000" dirty="0">
              <a:solidFill>
                <a:srgbClr val="FFFFFF"/>
              </a:solidFill>
              <a:latin typeface="Calibri"/>
              <a:ea typeface="Calibri"/>
              <a:cs typeface="Calibri"/>
              <a:sym typeface="Calibri"/>
            </a:endParaRPr>
          </a:p>
          <a:p>
            <a:pPr>
              <a:buClr>
                <a:schemeClr val="bg1"/>
              </a:buClr>
              <a:buSzPts val="2400"/>
            </a:pPr>
            <a:r>
              <a:rPr lang="es-ES" sz="2000" dirty="0">
                <a:solidFill>
                  <a:srgbClr val="FFFFFF"/>
                </a:solidFill>
                <a:latin typeface="Calibri"/>
                <a:ea typeface="Calibri"/>
                <a:cs typeface="Calibri"/>
                <a:sym typeface="Calibri"/>
              </a:rPr>
              <a:t>Pueden contactarnos en la cuenta </a:t>
            </a:r>
            <a:r>
              <a:rPr lang="es-ES" sz="2000" dirty="0" err="1">
                <a:solidFill>
                  <a:srgbClr val="FFFFFF"/>
                </a:solidFill>
                <a:latin typeface="Calibri"/>
                <a:ea typeface="Calibri"/>
                <a:cs typeface="Calibri"/>
                <a:sym typeface="Calibri"/>
              </a:rPr>
              <a:t>noc@cudi.edu.mx</a:t>
            </a:r>
            <a:r>
              <a:rPr lang="es-ES" sz="2000" dirty="0">
                <a:solidFill>
                  <a:srgbClr val="FFFFFF"/>
                </a:solidFill>
                <a:latin typeface="Calibri"/>
                <a:ea typeface="Calibri"/>
                <a:cs typeface="Calibri"/>
                <a:sym typeface="Calibri"/>
              </a:rPr>
              <a:t> o llamar al 55 5211-3049</a:t>
            </a:r>
          </a:p>
        </p:txBody>
      </p:sp>
      <p:pic>
        <p:nvPicPr>
          <p:cNvPr id="8" name="Google Shape;247;g5fdb44d8a9_0_132">
            <a:extLst>
              <a:ext uri="{FF2B5EF4-FFF2-40B4-BE49-F238E27FC236}">
                <a16:creationId xmlns:a16="http://schemas.microsoft.com/office/drawing/2014/main" id="{AA4A1008-3401-9448-A2A1-3A259DFC16C0}"/>
              </a:ext>
            </a:extLst>
          </p:cNvPr>
          <p:cNvPicPr preferRelativeResize="0"/>
          <p:nvPr/>
        </p:nvPicPr>
        <p:blipFill rotWithShape="1">
          <a:blip r:embed="rId4">
            <a:alphaModFix/>
          </a:blip>
          <a:srcRect/>
          <a:stretch/>
        </p:blipFill>
        <p:spPr>
          <a:xfrm>
            <a:off x="1717962" y="386878"/>
            <a:ext cx="1277839" cy="436729"/>
          </a:xfrm>
          <a:prstGeom prst="rect">
            <a:avLst/>
          </a:prstGeom>
          <a:noFill/>
          <a:ln>
            <a:noFill/>
          </a:ln>
        </p:spPr>
      </p:pic>
      <p:pic>
        <p:nvPicPr>
          <p:cNvPr id="9" name="Google Shape;249;g5fdb44d8a9_0_132">
            <a:extLst>
              <a:ext uri="{FF2B5EF4-FFF2-40B4-BE49-F238E27FC236}">
                <a16:creationId xmlns:a16="http://schemas.microsoft.com/office/drawing/2014/main" id="{D7E04F49-6F54-C94B-A96E-E53236B27260}"/>
              </a:ext>
            </a:extLst>
          </p:cNvPr>
          <p:cNvPicPr preferRelativeResize="0"/>
          <p:nvPr/>
        </p:nvPicPr>
        <p:blipFill>
          <a:blip r:embed="rId5">
            <a:alphaModFix/>
          </a:blip>
          <a:stretch>
            <a:fillRect/>
          </a:stretch>
        </p:blipFill>
        <p:spPr>
          <a:xfrm>
            <a:off x="8641252" y="207820"/>
            <a:ext cx="1715301" cy="1088550"/>
          </a:xfrm>
          <a:prstGeom prst="rect">
            <a:avLst/>
          </a:prstGeom>
          <a:noFill/>
          <a:ln>
            <a:noFill/>
          </a:ln>
        </p:spPr>
      </p:pic>
    </p:spTree>
    <p:extLst>
      <p:ext uri="{BB962C8B-B14F-4D97-AF65-F5344CB8AC3E}">
        <p14:creationId xmlns:p14="http://schemas.microsoft.com/office/powerpoint/2010/main" val="772850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5" name="Google Shape;244;g5fdb44d8a9_0_132">
            <a:extLst>
              <a:ext uri="{FF2B5EF4-FFF2-40B4-BE49-F238E27FC236}">
                <a16:creationId xmlns:a16="http://schemas.microsoft.com/office/drawing/2014/main" id="{532AAF4B-2067-7741-8D22-2576302159E0}"/>
              </a:ext>
            </a:extLst>
          </p:cNvPr>
          <p:cNvSpPr/>
          <p:nvPr/>
        </p:nvSpPr>
        <p:spPr>
          <a:xfrm>
            <a:off x="5638801" y="7698"/>
            <a:ext cx="6531874" cy="68580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CL" sz="1400" b="0" i="0" u="none" strike="noStrike" cap="none">
                <a:solidFill>
                  <a:schemeClr val="lt1"/>
                </a:solidFill>
                <a:latin typeface="Arial"/>
                <a:ea typeface="Arial"/>
                <a:cs typeface="Arial"/>
                <a:sym typeface="Arial"/>
              </a:rPr>
              <a:t>.</a:t>
            </a:r>
            <a:endParaRPr sz="1400" b="0" i="0" u="none" strike="noStrike" cap="none">
              <a:solidFill>
                <a:schemeClr val="lt1"/>
              </a:solidFill>
              <a:latin typeface="Arial"/>
              <a:ea typeface="Arial"/>
              <a:cs typeface="Arial"/>
              <a:sym typeface="Arial"/>
            </a:endParaRPr>
          </a:p>
        </p:txBody>
      </p:sp>
      <p:sp>
        <p:nvSpPr>
          <p:cNvPr id="6" name="Google Shape;245;g5fdb44d8a9_0_132">
            <a:extLst>
              <a:ext uri="{FF2B5EF4-FFF2-40B4-BE49-F238E27FC236}">
                <a16:creationId xmlns:a16="http://schemas.microsoft.com/office/drawing/2014/main" id="{080BF3DE-7FE4-C348-9E95-5F231BF9FE42}"/>
              </a:ext>
            </a:extLst>
          </p:cNvPr>
          <p:cNvSpPr txBox="1">
            <a:spLocks/>
          </p:cNvSpPr>
          <p:nvPr/>
        </p:nvSpPr>
        <p:spPr>
          <a:xfrm>
            <a:off x="6091330" y="1226752"/>
            <a:ext cx="5297544" cy="466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4400"/>
            </a:pPr>
            <a:r>
              <a:rPr lang="es-CL" sz="4000" b="1" dirty="0">
                <a:solidFill>
                  <a:schemeClr val="lt1"/>
                </a:solidFill>
              </a:rPr>
              <a:t>eduroam</a:t>
            </a:r>
          </a:p>
          <a:p>
            <a:pPr algn="ctr">
              <a:buSzPts val="4400"/>
            </a:pPr>
            <a:endParaRPr lang="es-CL" sz="4000" b="1" dirty="0">
              <a:solidFill>
                <a:schemeClr val="lt1"/>
              </a:solidFill>
            </a:endParaRPr>
          </a:p>
        </p:txBody>
      </p:sp>
      <p:sp>
        <p:nvSpPr>
          <p:cNvPr id="7" name="Google Shape;246;g5fdb44d8a9_0_132">
            <a:extLst>
              <a:ext uri="{FF2B5EF4-FFF2-40B4-BE49-F238E27FC236}">
                <a16:creationId xmlns:a16="http://schemas.microsoft.com/office/drawing/2014/main" id="{74BBA1DC-2645-E74D-AA2F-07871EAE37EE}"/>
              </a:ext>
            </a:extLst>
          </p:cNvPr>
          <p:cNvSpPr/>
          <p:nvPr/>
        </p:nvSpPr>
        <p:spPr>
          <a:xfrm>
            <a:off x="5875788" y="1706978"/>
            <a:ext cx="6057899" cy="1015800"/>
          </a:xfrm>
          <a:prstGeom prst="rect">
            <a:avLst/>
          </a:prstGeom>
          <a:noFill/>
          <a:ln>
            <a:noFill/>
          </a:ln>
        </p:spPr>
        <p:txBody>
          <a:bodyPr spcFirstLastPara="1" wrap="square" lIns="91425" tIns="45700" rIns="91425" bIns="45700" anchor="t" anchorCtr="0">
            <a:noAutofit/>
          </a:bodyPr>
          <a:lstStyle/>
          <a:p>
            <a:pPr lvl="0" algn="ctr">
              <a:buClr>
                <a:schemeClr val="bg1"/>
              </a:buClr>
              <a:buSzPts val="2400"/>
            </a:pPr>
            <a:r>
              <a:rPr lang="es-ES" sz="2800" dirty="0">
                <a:solidFill>
                  <a:srgbClr val="FFFFFF"/>
                </a:solidFill>
                <a:latin typeface="Calibri"/>
                <a:ea typeface="Calibri"/>
                <a:cs typeface="Calibri"/>
                <a:sym typeface="Calibri"/>
              </a:rPr>
              <a:t>Servicio mundial de movilidad segura que permite a estudiantes, investigadores, académicos y administrativos tener acceso a Internet en sus campus y en las instituciones que visitan, con su mismo nombre de usuario y contraseña institucional. A través de CUDI, México tiene más de 500 puntos de acceso implementados.</a:t>
            </a:r>
          </a:p>
          <a:p>
            <a:pPr lvl="0">
              <a:buClr>
                <a:schemeClr val="bg1"/>
              </a:buClr>
              <a:buSzPts val="2400"/>
            </a:pPr>
            <a:endParaRPr lang="es-ES" dirty="0">
              <a:solidFill>
                <a:srgbClr val="FFFFFF"/>
              </a:solidFill>
              <a:latin typeface="Calibri"/>
              <a:ea typeface="Calibri"/>
              <a:cs typeface="Calibri"/>
              <a:sym typeface="Calibri"/>
            </a:endParaRPr>
          </a:p>
          <a:p>
            <a:pPr lvl="0">
              <a:buClr>
                <a:schemeClr val="bg1"/>
              </a:buClr>
              <a:buSzPts val="2400"/>
            </a:pPr>
            <a:br>
              <a:rPr lang="es-ES" dirty="0">
                <a:solidFill>
                  <a:srgbClr val="FFFFFF"/>
                </a:solidFill>
                <a:latin typeface="Avenir Book" panose="02000503020000020003" pitchFamily="2" charset="0"/>
                <a:ea typeface="Calibri"/>
                <a:cs typeface="Calibri"/>
                <a:sym typeface="Calibri"/>
              </a:rPr>
            </a:br>
            <a:r>
              <a:rPr lang="es-ES" dirty="0">
                <a:solidFill>
                  <a:srgbClr val="FFFFFF"/>
                </a:solidFill>
                <a:latin typeface="Avenir Book" panose="02000503020000020003" pitchFamily="2" charset="0"/>
                <a:ea typeface="Calibri"/>
                <a:cs typeface="Calibri"/>
                <a:sym typeface="Calibri"/>
              </a:rPr>
              <a:t>Responsable: Luis Castro </a:t>
            </a:r>
            <a:br>
              <a:rPr lang="es-ES" dirty="0">
                <a:solidFill>
                  <a:srgbClr val="FFFFFF"/>
                </a:solidFill>
                <a:latin typeface="Avenir Book" panose="02000503020000020003" pitchFamily="2" charset="0"/>
                <a:ea typeface="Calibri"/>
                <a:cs typeface="Calibri"/>
                <a:sym typeface="Calibri"/>
              </a:rPr>
            </a:br>
            <a:r>
              <a:rPr lang="es-ES" dirty="0">
                <a:solidFill>
                  <a:srgbClr val="FFFFFF"/>
                </a:solidFill>
                <a:latin typeface="Avenir Book" panose="02000503020000020003" pitchFamily="2" charset="0"/>
                <a:ea typeface="Calibri"/>
                <a:cs typeface="Calibri"/>
                <a:sym typeface="Calibri"/>
              </a:rPr>
              <a:t>Correo</a:t>
            </a:r>
            <a:r>
              <a:rPr lang="es-ES" dirty="0">
                <a:solidFill>
                  <a:schemeClr val="bg1"/>
                </a:solidFill>
                <a:latin typeface="Avenir Book" panose="02000503020000020003" pitchFamily="2" charset="0"/>
                <a:ea typeface="Calibri"/>
                <a:cs typeface="Calibri"/>
                <a:sym typeface="Calibri"/>
              </a:rPr>
              <a:t>: </a:t>
            </a:r>
            <a:r>
              <a:rPr lang="es-ES" dirty="0">
                <a:solidFill>
                  <a:schemeClr val="bg1"/>
                </a:solidFill>
                <a:latin typeface="Avenir Book" panose="02000503020000020003" pitchFamily="2" charset="0"/>
                <a:ea typeface="Calibri"/>
                <a:cs typeface="Calibri"/>
                <a:sym typeface="Calibri"/>
                <a:hlinkClick r:id="rId3">
                  <a:extLst>
                    <a:ext uri="{A12FA001-AC4F-418D-AE19-62706E023703}">
                      <ahyp:hlinkClr xmlns:ahyp="http://schemas.microsoft.com/office/drawing/2018/hyperlinkcolor" val="tx"/>
                    </a:ext>
                  </a:extLst>
                </a:hlinkClick>
              </a:rPr>
              <a:t>lcastro@cudi.edu.mx</a:t>
            </a:r>
            <a:endParaRPr lang="es-ES" dirty="0">
              <a:solidFill>
                <a:schemeClr val="bg1"/>
              </a:solidFill>
              <a:latin typeface="Avenir Book" panose="02000503020000020003" pitchFamily="2" charset="0"/>
              <a:ea typeface="Calibri"/>
              <a:cs typeface="Calibri"/>
              <a:sym typeface="Calibri"/>
            </a:endParaRPr>
          </a:p>
          <a:p>
            <a:pPr lvl="0">
              <a:buClr>
                <a:schemeClr val="bg1"/>
              </a:buClr>
              <a:buSzPts val="2400"/>
            </a:pPr>
            <a:r>
              <a:rPr lang="es-ES" dirty="0">
                <a:solidFill>
                  <a:srgbClr val="FFFFFF"/>
                </a:solidFill>
                <a:latin typeface="Avenir Book" panose="02000503020000020003" pitchFamily="2" charset="0"/>
                <a:ea typeface="Calibri"/>
                <a:cs typeface="Calibri"/>
                <a:sym typeface="Calibri"/>
              </a:rPr>
              <a:t>Tel. +52 55 5211 3060</a:t>
            </a:r>
            <a:br>
              <a:rPr lang="es-ES" dirty="0">
                <a:solidFill>
                  <a:srgbClr val="FFFFFF"/>
                </a:solidFill>
                <a:latin typeface="Avenir Book" panose="02000503020000020003" pitchFamily="2" charset="0"/>
                <a:ea typeface="Calibri"/>
                <a:cs typeface="Calibri"/>
                <a:sym typeface="Calibri"/>
              </a:rPr>
            </a:br>
            <a:r>
              <a:rPr lang="es-MX" dirty="0">
                <a:solidFill>
                  <a:schemeClr val="bg1"/>
                </a:solidFill>
                <a:latin typeface="Avenir Book" panose="02000503020000020003" pitchFamily="2" charset="0"/>
                <a:hlinkClick r:id="rId4">
                  <a:extLst>
                    <a:ext uri="{A12FA001-AC4F-418D-AE19-62706E023703}">
                      <ahyp:hlinkClr xmlns:ahyp="http://schemas.microsoft.com/office/drawing/2018/hyperlinkcolor" val="tx"/>
                    </a:ext>
                  </a:extLst>
                </a:hlinkClick>
              </a:rPr>
              <a:t>http://www.eduroam.mx/</a:t>
            </a:r>
            <a:endParaRPr lang="es-ES" dirty="0">
              <a:solidFill>
                <a:schemeClr val="bg1"/>
              </a:solidFill>
              <a:latin typeface="Avenir Book" panose="02000503020000020003" pitchFamily="2" charset="0"/>
              <a:ea typeface="Calibri"/>
              <a:cs typeface="Calibri"/>
              <a:sym typeface="Calibri"/>
            </a:endParaRPr>
          </a:p>
        </p:txBody>
      </p:sp>
      <p:pic>
        <p:nvPicPr>
          <p:cNvPr id="8" name="Google Shape;247;g5fdb44d8a9_0_132">
            <a:extLst>
              <a:ext uri="{FF2B5EF4-FFF2-40B4-BE49-F238E27FC236}">
                <a16:creationId xmlns:a16="http://schemas.microsoft.com/office/drawing/2014/main" id="{AA4A1008-3401-9448-A2A1-3A259DFC16C0}"/>
              </a:ext>
            </a:extLst>
          </p:cNvPr>
          <p:cNvPicPr preferRelativeResize="0"/>
          <p:nvPr/>
        </p:nvPicPr>
        <p:blipFill rotWithShape="1">
          <a:blip r:embed="rId5">
            <a:alphaModFix/>
          </a:blip>
          <a:srcRect/>
          <a:stretch/>
        </p:blipFill>
        <p:spPr>
          <a:xfrm>
            <a:off x="6096000" y="303748"/>
            <a:ext cx="1277839" cy="436729"/>
          </a:xfrm>
          <a:prstGeom prst="rect">
            <a:avLst/>
          </a:prstGeom>
          <a:noFill/>
          <a:ln>
            <a:noFill/>
          </a:ln>
        </p:spPr>
      </p:pic>
      <p:pic>
        <p:nvPicPr>
          <p:cNvPr id="9" name="Google Shape;249;g5fdb44d8a9_0_132">
            <a:extLst>
              <a:ext uri="{FF2B5EF4-FFF2-40B4-BE49-F238E27FC236}">
                <a16:creationId xmlns:a16="http://schemas.microsoft.com/office/drawing/2014/main" id="{D7E04F49-6F54-C94B-A96E-E53236B27260}"/>
              </a:ext>
            </a:extLst>
          </p:cNvPr>
          <p:cNvPicPr preferRelativeResize="0"/>
          <p:nvPr/>
        </p:nvPicPr>
        <p:blipFill>
          <a:blip r:embed="rId6">
            <a:alphaModFix/>
          </a:blip>
          <a:stretch>
            <a:fillRect/>
          </a:stretch>
        </p:blipFill>
        <p:spPr>
          <a:xfrm>
            <a:off x="10373065" y="0"/>
            <a:ext cx="1715301" cy="1088550"/>
          </a:xfrm>
          <a:prstGeom prst="rect">
            <a:avLst/>
          </a:prstGeom>
          <a:noFill/>
          <a:ln>
            <a:noFill/>
          </a:ln>
        </p:spPr>
      </p:pic>
      <p:pic>
        <p:nvPicPr>
          <p:cNvPr id="12" name="Imagen 11">
            <a:extLst>
              <a:ext uri="{FF2B5EF4-FFF2-40B4-BE49-F238E27FC236}">
                <a16:creationId xmlns:a16="http://schemas.microsoft.com/office/drawing/2014/main" id="{A5A24A6D-8CD4-1248-8CD9-11F4025BDF66}"/>
              </a:ext>
            </a:extLst>
          </p:cNvPr>
          <p:cNvPicPr>
            <a:picLocks noChangeAspect="1"/>
          </p:cNvPicPr>
          <p:nvPr/>
        </p:nvPicPr>
        <p:blipFill rotWithShape="1">
          <a:blip r:embed="rId7"/>
          <a:srcRect l="56322" r="-603"/>
          <a:stretch/>
        </p:blipFill>
        <p:spPr>
          <a:xfrm>
            <a:off x="11732" y="66467"/>
            <a:ext cx="5598846" cy="3949700"/>
          </a:xfrm>
          <a:prstGeom prst="rect">
            <a:avLst/>
          </a:prstGeom>
        </p:spPr>
      </p:pic>
      <p:pic>
        <p:nvPicPr>
          <p:cNvPr id="11" name="Imagen 10">
            <a:extLst>
              <a:ext uri="{FF2B5EF4-FFF2-40B4-BE49-F238E27FC236}">
                <a16:creationId xmlns:a16="http://schemas.microsoft.com/office/drawing/2014/main" id="{0DB8CA7C-C400-FD40-9DC9-DDC631D93B9A}"/>
              </a:ext>
            </a:extLst>
          </p:cNvPr>
          <p:cNvPicPr>
            <a:picLocks noChangeAspect="1"/>
          </p:cNvPicPr>
          <p:nvPr/>
        </p:nvPicPr>
        <p:blipFill>
          <a:blip r:embed="rId8"/>
          <a:stretch>
            <a:fillRect/>
          </a:stretch>
        </p:blipFill>
        <p:spPr>
          <a:xfrm>
            <a:off x="-26368" y="3751520"/>
            <a:ext cx="5598847" cy="2975060"/>
          </a:xfrm>
          <a:prstGeom prst="rect">
            <a:avLst/>
          </a:prstGeom>
        </p:spPr>
      </p:pic>
      <p:pic>
        <p:nvPicPr>
          <p:cNvPr id="13" name="Imagen 12">
            <a:extLst>
              <a:ext uri="{FF2B5EF4-FFF2-40B4-BE49-F238E27FC236}">
                <a16:creationId xmlns:a16="http://schemas.microsoft.com/office/drawing/2014/main" id="{DF6B6565-F739-A945-93EE-4E0B3B08064D}"/>
              </a:ext>
            </a:extLst>
          </p:cNvPr>
          <p:cNvPicPr>
            <a:picLocks noChangeAspect="1"/>
          </p:cNvPicPr>
          <p:nvPr/>
        </p:nvPicPr>
        <p:blipFill>
          <a:blip r:embed="rId9"/>
          <a:stretch>
            <a:fillRect/>
          </a:stretch>
        </p:blipFill>
        <p:spPr>
          <a:xfrm>
            <a:off x="1225192" y="5716052"/>
            <a:ext cx="4826000" cy="1003300"/>
          </a:xfrm>
          <a:prstGeom prst="rect">
            <a:avLst/>
          </a:prstGeom>
        </p:spPr>
      </p:pic>
    </p:spTree>
    <p:extLst>
      <p:ext uri="{BB962C8B-B14F-4D97-AF65-F5344CB8AC3E}">
        <p14:creationId xmlns:p14="http://schemas.microsoft.com/office/powerpoint/2010/main" val="238665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5" name="Google Shape;244;g5fdb44d8a9_0_132">
            <a:extLst>
              <a:ext uri="{FF2B5EF4-FFF2-40B4-BE49-F238E27FC236}">
                <a16:creationId xmlns:a16="http://schemas.microsoft.com/office/drawing/2014/main" id="{532AAF4B-2067-7741-8D22-2576302159E0}"/>
              </a:ext>
            </a:extLst>
          </p:cNvPr>
          <p:cNvSpPr/>
          <p:nvPr/>
        </p:nvSpPr>
        <p:spPr>
          <a:xfrm>
            <a:off x="-1" y="-60072"/>
            <a:ext cx="5655057" cy="68580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CL" sz="1400" b="0" i="0" u="none" strike="noStrike" cap="none">
                <a:solidFill>
                  <a:schemeClr val="lt1"/>
                </a:solidFill>
                <a:latin typeface="Arial"/>
                <a:ea typeface="Arial"/>
                <a:cs typeface="Arial"/>
                <a:sym typeface="Arial"/>
              </a:rPr>
              <a:t>.</a:t>
            </a:r>
            <a:endParaRPr sz="1400" b="0" i="0" u="none" strike="noStrike" cap="none">
              <a:solidFill>
                <a:schemeClr val="lt1"/>
              </a:solidFill>
              <a:latin typeface="Arial"/>
              <a:ea typeface="Arial"/>
              <a:cs typeface="Arial"/>
              <a:sym typeface="Arial"/>
            </a:endParaRPr>
          </a:p>
        </p:txBody>
      </p:sp>
      <p:sp>
        <p:nvSpPr>
          <p:cNvPr id="6" name="Google Shape;245;g5fdb44d8a9_0_132">
            <a:extLst>
              <a:ext uri="{FF2B5EF4-FFF2-40B4-BE49-F238E27FC236}">
                <a16:creationId xmlns:a16="http://schemas.microsoft.com/office/drawing/2014/main" id="{080BF3DE-7FE4-C348-9E95-5F231BF9FE42}"/>
              </a:ext>
            </a:extLst>
          </p:cNvPr>
          <p:cNvSpPr txBox="1">
            <a:spLocks/>
          </p:cNvSpPr>
          <p:nvPr/>
        </p:nvSpPr>
        <p:spPr>
          <a:xfrm>
            <a:off x="-179690" y="1445591"/>
            <a:ext cx="6014434" cy="466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4400"/>
            </a:pPr>
            <a:r>
              <a:rPr lang="es-CL" sz="3000" b="1" dirty="0">
                <a:solidFill>
                  <a:schemeClr val="lt1"/>
                </a:solidFill>
              </a:rPr>
              <a:t>Federación de Identidades</a:t>
            </a:r>
          </a:p>
        </p:txBody>
      </p:sp>
      <p:pic>
        <p:nvPicPr>
          <p:cNvPr id="8" name="Google Shape;247;g5fdb44d8a9_0_132">
            <a:extLst>
              <a:ext uri="{FF2B5EF4-FFF2-40B4-BE49-F238E27FC236}">
                <a16:creationId xmlns:a16="http://schemas.microsoft.com/office/drawing/2014/main" id="{AA4A1008-3401-9448-A2A1-3A259DFC16C0}"/>
              </a:ext>
            </a:extLst>
          </p:cNvPr>
          <p:cNvPicPr preferRelativeResize="0"/>
          <p:nvPr/>
        </p:nvPicPr>
        <p:blipFill rotWithShape="1">
          <a:blip r:embed="rId3">
            <a:alphaModFix/>
          </a:blip>
          <a:srcRect/>
          <a:stretch/>
        </p:blipFill>
        <p:spPr>
          <a:xfrm>
            <a:off x="401167" y="360348"/>
            <a:ext cx="1277839" cy="436729"/>
          </a:xfrm>
          <a:prstGeom prst="rect">
            <a:avLst/>
          </a:prstGeom>
          <a:noFill/>
          <a:ln>
            <a:noFill/>
          </a:ln>
        </p:spPr>
      </p:pic>
      <p:pic>
        <p:nvPicPr>
          <p:cNvPr id="9" name="Google Shape;249;g5fdb44d8a9_0_132">
            <a:extLst>
              <a:ext uri="{FF2B5EF4-FFF2-40B4-BE49-F238E27FC236}">
                <a16:creationId xmlns:a16="http://schemas.microsoft.com/office/drawing/2014/main" id="{D7E04F49-6F54-C94B-A96E-E53236B27260}"/>
              </a:ext>
            </a:extLst>
          </p:cNvPr>
          <p:cNvPicPr preferRelativeResize="0"/>
          <p:nvPr/>
        </p:nvPicPr>
        <p:blipFill>
          <a:blip r:embed="rId4">
            <a:alphaModFix/>
          </a:blip>
          <a:stretch>
            <a:fillRect/>
          </a:stretch>
        </p:blipFill>
        <p:spPr>
          <a:xfrm>
            <a:off x="3945890" y="178889"/>
            <a:ext cx="1461176" cy="927279"/>
          </a:xfrm>
          <a:prstGeom prst="rect">
            <a:avLst/>
          </a:prstGeom>
          <a:noFill/>
          <a:ln>
            <a:noFill/>
          </a:ln>
        </p:spPr>
      </p:pic>
      <p:sp>
        <p:nvSpPr>
          <p:cNvPr id="12" name="Google Shape;246;g5fdb44d8a9_0_132">
            <a:extLst>
              <a:ext uri="{FF2B5EF4-FFF2-40B4-BE49-F238E27FC236}">
                <a16:creationId xmlns:a16="http://schemas.microsoft.com/office/drawing/2014/main" id="{E8B80F74-E827-CD43-9EAB-8A55FEB6DF36}"/>
              </a:ext>
            </a:extLst>
          </p:cNvPr>
          <p:cNvSpPr/>
          <p:nvPr/>
        </p:nvSpPr>
        <p:spPr>
          <a:xfrm>
            <a:off x="18586" y="2310711"/>
            <a:ext cx="5525648" cy="1015800"/>
          </a:xfrm>
          <a:prstGeom prst="rect">
            <a:avLst/>
          </a:prstGeom>
          <a:noFill/>
          <a:ln>
            <a:noFill/>
          </a:ln>
        </p:spPr>
        <p:txBody>
          <a:bodyPr spcFirstLastPara="1" wrap="square" lIns="91425" tIns="45700" rIns="91425" bIns="45700" anchor="t" anchorCtr="0">
            <a:noAutofit/>
          </a:bodyPr>
          <a:lstStyle/>
          <a:p>
            <a:pPr lvl="0" algn="ctr">
              <a:buClr>
                <a:schemeClr val="bg1"/>
              </a:buClr>
              <a:buSzPts val="2400"/>
            </a:pPr>
            <a:r>
              <a:rPr lang="es-ES" sz="2400" dirty="0">
                <a:solidFill>
                  <a:srgbClr val="FFFFFF"/>
                </a:solidFill>
                <a:latin typeface="Calibri"/>
                <a:ea typeface="Calibri"/>
                <a:cs typeface="Calibri"/>
                <a:sym typeface="Calibri"/>
              </a:rPr>
              <a:t>La Federación de Identidades mexicana FENIX, da acceso a la comunidad universitaria, utilizando un único nombre de usuario y contraseña, a la plataforma de servicios federados implementados por CUDI y por las Redes Nacionales de Educación e Investigación en Latinoamérica, Europa y el resto del mundo.</a:t>
            </a:r>
            <a:endParaRPr sz="2400" b="0" i="0" u="none" strike="noStrike" cap="none" dirty="0">
              <a:solidFill>
                <a:srgbClr val="FFFFFF"/>
              </a:solidFill>
              <a:latin typeface="Calibri"/>
              <a:ea typeface="Calibri"/>
              <a:cs typeface="Calibri"/>
              <a:sym typeface="Calibri"/>
            </a:endParaRPr>
          </a:p>
        </p:txBody>
      </p:sp>
      <p:pic>
        <p:nvPicPr>
          <p:cNvPr id="7" name="Imagen 6">
            <a:extLst>
              <a:ext uri="{FF2B5EF4-FFF2-40B4-BE49-F238E27FC236}">
                <a16:creationId xmlns:a16="http://schemas.microsoft.com/office/drawing/2014/main" id="{290E1A9B-650F-D64F-9283-6CD17CAC4AD4}"/>
              </a:ext>
            </a:extLst>
          </p:cNvPr>
          <p:cNvPicPr>
            <a:picLocks noChangeAspect="1"/>
          </p:cNvPicPr>
          <p:nvPr/>
        </p:nvPicPr>
        <p:blipFill rotWithShape="1">
          <a:blip r:embed="rId5"/>
          <a:srcRect l="36644" r="11758"/>
          <a:stretch/>
        </p:blipFill>
        <p:spPr>
          <a:xfrm>
            <a:off x="5655057" y="-78234"/>
            <a:ext cx="6518357" cy="6943126"/>
          </a:xfrm>
          <a:prstGeom prst="rect">
            <a:avLst/>
          </a:prstGeom>
        </p:spPr>
      </p:pic>
      <p:sp>
        <p:nvSpPr>
          <p:cNvPr id="2" name="Rectángulo 1">
            <a:extLst>
              <a:ext uri="{FF2B5EF4-FFF2-40B4-BE49-F238E27FC236}">
                <a16:creationId xmlns:a16="http://schemas.microsoft.com/office/drawing/2014/main" id="{6EFE4A70-201A-3A45-AFC5-B0163CFB9628}"/>
              </a:ext>
            </a:extLst>
          </p:cNvPr>
          <p:cNvSpPr/>
          <p:nvPr/>
        </p:nvSpPr>
        <p:spPr>
          <a:xfrm>
            <a:off x="83128" y="5850736"/>
            <a:ext cx="5323937" cy="954107"/>
          </a:xfrm>
          <a:prstGeom prst="rect">
            <a:avLst/>
          </a:prstGeom>
        </p:spPr>
        <p:txBody>
          <a:bodyPr wrap="square">
            <a:spAutoFit/>
          </a:bodyPr>
          <a:lstStyle/>
          <a:p>
            <a:pPr lvl="0">
              <a:buClr>
                <a:schemeClr val="bg1"/>
              </a:buClr>
              <a:buSzPts val="2400"/>
            </a:pPr>
            <a:r>
              <a:rPr lang="es-ES" dirty="0">
                <a:solidFill>
                  <a:srgbClr val="FFFFFF"/>
                </a:solidFill>
                <a:latin typeface="Avenir Book" panose="02000503020000020003" pitchFamily="2" charset="0"/>
                <a:ea typeface="Calibri"/>
                <a:cs typeface="Calibri"/>
                <a:sym typeface="Calibri"/>
              </a:rPr>
              <a:t>Responsable: Fernando Aranda</a:t>
            </a:r>
            <a:br>
              <a:rPr lang="es-ES" dirty="0">
                <a:solidFill>
                  <a:srgbClr val="FFFFFF"/>
                </a:solidFill>
                <a:latin typeface="Avenir Book" panose="02000503020000020003" pitchFamily="2" charset="0"/>
                <a:ea typeface="Calibri"/>
                <a:cs typeface="Calibri"/>
                <a:sym typeface="Calibri"/>
              </a:rPr>
            </a:br>
            <a:r>
              <a:rPr lang="es-ES" dirty="0">
                <a:solidFill>
                  <a:srgbClr val="FFFFFF"/>
                </a:solidFill>
                <a:latin typeface="Avenir Book" panose="02000503020000020003" pitchFamily="2" charset="0"/>
                <a:ea typeface="Calibri"/>
                <a:cs typeface="Calibri"/>
                <a:sym typeface="Calibri"/>
              </a:rPr>
              <a:t>Correo: </a:t>
            </a:r>
            <a:r>
              <a:rPr lang="es-ES" dirty="0">
                <a:solidFill>
                  <a:schemeClr val="bg1"/>
                </a:solidFill>
                <a:latin typeface="Avenir Book" panose="02000503020000020003" pitchFamily="2" charset="0"/>
                <a:ea typeface="Calibri"/>
                <a:cs typeface="Calibri"/>
                <a:sym typeface="Calibri"/>
                <a:hlinkClick r:id="rId6">
                  <a:extLst>
                    <a:ext uri="{A12FA001-AC4F-418D-AE19-62706E023703}">
                      <ahyp:hlinkClr xmlns:ahyp="http://schemas.microsoft.com/office/drawing/2018/hyperlinkcolor" val="tx"/>
                    </a:ext>
                  </a:extLst>
                </a:hlinkClick>
              </a:rPr>
              <a:t>faranda@cudi.edu.mx</a:t>
            </a:r>
            <a:br>
              <a:rPr lang="es-ES" dirty="0">
                <a:solidFill>
                  <a:srgbClr val="FFFFFF"/>
                </a:solidFill>
                <a:latin typeface="Avenir Book" panose="02000503020000020003" pitchFamily="2" charset="0"/>
                <a:ea typeface="Calibri"/>
                <a:cs typeface="Calibri"/>
                <a:sym typeface="Calibri"/>
              </a:rPr>
            </a:br>
            <a:r>
              <a:rPr lang="es-ES" dirty="0">
                <a:solidFill>
                  <a:srgbClr val="FFFFFF"/>
                </a:solidFill>
                <a:latin typeface="Avenir Book" panose="02000503020000020003" pitchFamily="2" charset="0"/>
                <a:ea typeface="Calibri"/>
                <a:cs typeface="Calibri"/>
                <a:sym typeface="Calibri"/>
              </a:rPr>
              <a:t>Tel. +52 55 5211 3060</a:t>
            </a:r>
            <a:br>
              <a:rPr lang="es-ES" dirty="0">
                <a:solidFill>
                  <a:srgbClr val="FFFFFF"/>
                </a:solidFill>
                <a:latin typeface="Avenir Book" panose="02000503020000020003" pitchFamily="2" charset="0"/>
                <a:ea typeface="Calibri"/>
                <a:cs typeface="Calibri"/>
                <a:sym typeface="Calibri"/>
              </a:rPr>
            </a:br>
            <a:r>
              <a:rPr lang="es-MX" dirty="0">
                <a:solidFill>
                  <a:schemeClr val="bg1"/>
                </a:solidFill>
                <a:latin typeface="Avenir Book" panose="02000503020000020003" pitchFamily="2" charset="0"/>
                <a:hlinkClick r:id="rId7">
                  <a:extLst>
                    <a:ext uri="{A12FA001-AC4F-418D-AE19-62706E023703}">
                      <ahyp:hlinkClr xmlns:ahyp="http://schemas.microsoft.com/office/drawing/2018/hyperlinkcolor" val="tx"/>
                    </a:ext>
                  </a:extLst>
                </a:hlinkClick>
              </a:rPr>
              <a:t>https://www.cudi.edu.mx/content/federacion-de-identidades</a:t>
            </a:r>
            <a:endParaRPr lang="es-MX"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502702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 name="Imagen 1">
            <a:extLst>
              <a:ext uri="{FF2B5EF4-FFF2-40B4-BE49-F238E27FC236}">
                <a16:creationId xmlns:a16="http://schemas.microsoft.com/office/drawing/2014/main" id="{86559973-B060-7C45-82E5-9E76802BE82B}"/>
              </a:ext>
            </a:extLst>
          </p:cNvPr>
          <p:cNvPicPr>
            <a:picLocks noChangeAspect="1"/>
          </p:cNvPicPr>
          <p:nvPr/>
        </p:nvPicPr>
        <p:blipFill>
          <a:blip r:embed="rId3"/>
          <a:stretch>
            <a:fillRect/>
          </a:stretch>
        </p:blipFill>
        <p:spPr>
          <a:xfrm>
            <a:off x="0" y="0"/>
            <a:ext cx="12154828" cy="6914953"/>
          </a:xfrm>
          <a:prstGeom prst="rect">
            <a:avLst/>
          </a:prstGeom>
        </p:spPr>
      </p:pic>
      <p:sp>
        <p:nvSpPr>
          <p:cNvPr id="5" name="Google Shape;244;g5fdb44d8a9_0_132">
            <a:extLst>
              <a:ext uri="{FF2B5EF4-FFF2-40B4-BE49-F238E27FC236}">
                <a16:creationId xmlns:a16="http://schemas.microsoft.com/office/drawing/2014/main" id="{532AAF4B-2067-7741-8D22-2576302159E0}"/>
              </a:ext>
            </a:extLst>
          </p:cNvPr>
          <p:cNvSpPr/>
          <p:nvPr/>
        </p:nvSpPr>
        <p:spPr>
          <a:xfrm>
            <a:off x="1467394" y="348677"/>
            <a:ext cx="9257212" cy="6160646"/>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CL" sz="1400" b="0" i="0" u="none" strike="noStrike" cap="none" dirty="0">
                <a:solidFill>
                  <a:schemeClr val="lt1"/>
                </a:solidFill>
                <a:latin typeface="Arial"/>
                <a:ea typeface="Arial"/>
                <a:cs typeface="Arial"/>
                <a:sym typeface="Arial"/>
              </a:rPr>
              <a:t>.</a:t>
            </a:r>
            <a:endParaRPr sz="1400" b="0" i="0" u="none" strike="noStrike" cap="none" dirty="0">
              <a:solidFill>
                <a:schemeClr val="lt1"/>
              </a:solidFill>
              <a:latin typeface="Arial"/>
              <a:ea typeface="Arial"/>
              <a:cs typeface="Arial"/>
              <a:sym typeface="Arial"/>
            </a:endParaRPr>
          </a:p>
        </p:txBody>
      </p:sp>
      <p:sp>
        <p:nvSpPr>
          <p:cNvPr id="6" name="Google Shape;245;g5fdb44d8a9_0_132">
            <a:extLst>
              <a:ext uri="{FF2B5EF4-FFF2-40B4-BE49-F238E27FC236}">
                <a16:creationId xmlns:a16="http://schemas.microsoft.com/office/drawing/2014/main" id="{080BF3DE-7FE4-C348-9E95-5F231BF9FE42}"/>
              </a:ext>
            </a:extLst>
          </p:cNvPr>
          <p:cNvSpPr txBox="1">
            <a:spLocks/>
          </p:cNvSpPr>
          <p:nvPr/>
        </p:nvSpPr>
        <p:spPr>
          <a:xfrm>
            <a:off x="2662426" y="1015318"/>
            <a:ext cx="6014434" cy="466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4400"/>
            </a:pPr>
            <a:r>
              <a:rPr lang="es-CL" sz="3000" b="1" dirty="0">
                <a:solidFill>
                  <a:schemeClr val="lt1"/>
                </a:solidFill>
              </a:rPr>
              <a:t>CSIRT</a:t>
            </a:r>
          </a:p>
        </p:txBody>
      </p:sp>
      <p:pic>
        <p:nvPicPr>
          <p:cNvPr id="8" name="Google Shape;247;g5fdb44d8a9_0_132">
            <a:extLst>
              <a:ext uri="{FF2B5EF4-FFF2-40B4-BE49-F238E27FC236}">
                <a16:creationId xmlns:a16="http://schemas.microsoft.com/office/drawing/2014/main" id="{AA4A1008-3401-9448-A2A1-3A259DFC16C0}"/>
              </a:ext>
            </a:extLst>
          </p:cNvPr>
          <p:cNvPicPr preferRelativeResize="0"/>
          <p:nvPr/>
        </p:nvPicPr>
        <p:blipFill rotWithShape="1">
          <a:blip r:embed="rId4">
            <a:alphaModFix/>
          </a:blip>
          <a:srcRect/>
          <a:stretch/>
        </p:blipFill>
        <p:spPr>
          <a:xfrm>
            <a:off x="1698171" y="593953"/>
            <a:ext cx="1277839" cy="436729"/>
          </a:xfrm>
          <a:prstGeom prst="rect">
            <a:avLst/>
          </a:prstGeom>
          <a:noFill/>
          <a:ln>
            <a:noFill/>
          </a:ln>
        </p:spPr>
      </p:pic>
      <p:pic>
        <p:nvPicPr>
          <p:cNvPr id="9" name="Google Shape;249;g5fdb44d8a9_0_132">
            <a:extLst>
              <a:ext uri="{FF2B5EF4-FFF2-40B4-BE49-F238E27FC236}">
                <a16:creationId xmlns:a16="http://schemas.microsoft.com/office/drawing/2014/main" id="{D7E04F49-6F54-C94B-A96E-E53236B27260}"/>
              </a:ext>
            </a:extLst>
          </p:cNvPr>
          <p:cNvPicPr preferRelativeResize="0"/>
          <p:nvPr/>
        </p:nvPicPr>
        <p:blipFill>
          <a:blip r:embed="rId5">
            <a:alphaModFix/>
          </a:blip>
          <a:stretch>
            <a:fillRect/>
          </a:stretch>
        </p:blipFill>
        <p:spPr>
          <a:xfrm>
            <a:off x="9032653" y="348677"/>
            <a:ext cx="1461176" cy="927279"/>
          </a:xfrm>
          <a:prstGeom prst="rect">
            <a:avLst/>
          </a:prstGeom>
          <a:noFill/>
          <a:ln>
            <a:noFill/>
          </a:ln>
        </p:spPr>
      </p:pic>
      <p:sp>
        <p:nvSpPr>
          <p:cNvPr id="12" name="Google Shape;246;g5fdb44d8a9_0_132">
            <a:extLst>
              <a:ext uri="{FF2B5EF4-FFF2-40B4-BE49-F238E27FC236}">
                <a16:creationId xmlns:a16="http://schemas.microsoft.com/office/drawing/2014/main" id="{E8B80F74-E827-CD43-9EAB-8A55FEB6DF36}"/>
              </a:ext>
            </a:extLst>
          </p:cNvPr>
          <p:cNvSpPr/>
          <p:nvPr/>
        </p:nvSpPr>
        <p:spPr>
          <a:xfrm>
            <a:off x="1698171" y="1615931"/>
            <a:ext cx="9026435" cy="2395204"/>
          </a:xfrm>
          <a:prstGeom prst="rect">
            <a:avLst/>
          </a:prstGeom>
          <a:noFill/>
          <a:ln>
            <a:noFill/>
          </a:ln>
        </p:spPr>
        <p:txBody>
          <a:bodyPr spcFirstLastPara="1" wrap="square" lIns="91425" tIns="45700" rIns="91425" bIns="45700" anchor="t" anchorCtr="0">
            <a:noAutofit/>
          </a:bodyPr>
          <a:lstStyle/>
          <a:p>
            <a:pPr lvl="0" algn="ctr">
              <a:buClr>
                <a:schemeClr val="bg1"/>
              </a:buClr>
              <a:buSzPts val="2400"/>
            </a:pPr>
            <a:r>
              <a:rPr lang="es-ES" sz="2400" dirty="0">
                <a:solidFill>
                  <a:srgbClr val="FFFFFF"/>
                </a:solidFill>
                <a:latin typeface="Calibri"/>
                <a:ea typeface="Calibri"/>
                <a:cs typeface="Calibri"/>
                <a:sym typeface="Calibri"/>
              </a:rPr>
              <a:t>CUDI cuenta con un CSIRT (</a:t>
            </a:r>
            <a:r>
              <a:rPr lang="es-ES" sz="2400" dirty="0" err="1">
                <a:solidFill>
                  <a:srgbClr val="FFFFFF"/>
                </a:solidFill>
                <a:latin typeface="Calibri"/>
                <a:ea typeface="Calibri"/>
                <a:cs typeface="Calibri"/>
                <a:sym typeface="Calibri"/>
              </a:rPr>
              <a:t>Computer</a:t>
            </a:r>
            <a:r>
              <a:rPr lang="es-ES" sz="2400" dirty="0">
                <a:solidFill>
                  <a:srgbClr val="FFFFFF"/>
                </a:solidFill>
                <a:latin typeface="Calibri"/>
                <a:ea typeface="Calibri"/>
                <a:cs typeface="Calibri"/>
                <a:sym typeface="Calibri"/>
              </a:rPr>
              <a:t> Security </a:t>
            </a:r>
            <a:r>
              <a:rPr lang="es-ES" sz="2400" dirty="0" err="1">
                <a:solidFill>
                  <a:srgbClr val="FFFFFF"/>
                </a:solidFill>
                <a:latin typeface="Calibri"/>
                <a:ea typeface="Calibri"/>
                <a:cs typeface="Calibri"/>
                <a:sym typeface="Calibri"/>
              </a:rPr>
              <a:t>Incident</a:t>
            </a:r>
            <a:r>
              <a:rPr lang="es-ES" sz="2400" dirty="0">
                <a:solidFill>
                  <a:srgbClr val="FFFFFF"/>
                </a:solidFill>
                <a:latin typeface="Calibri"/>
                <a:ea typeface="Calibri"/>
                <a:cs typeface="Calibri"/>
                <a:sym typeface="Calibri"/>
              </a:rPr>
              <a:t> Response </a:t>
            </a:r>
            <a:r>
              <a:rPr lang="es-ES" sz="2400" dirty="0" err="1">
                <a:solidFill>
                  <a:srgbClr val="FFFFFF"/>
                </a:solidFill>
                <a:latin typeface="Calibri"/>
                <a:ea typeface="Calibri"/>
                <a:cs typeface="Calibri"/>
                <a:sym typeface="Calibri"/>
              </a:rPr>
              <a:t>Team</a:t>
            </a:r>
            <a:r>
              <a:rPr lang="es-ES" sz="2400" dirty="0">
                <a:solidFill>
                  <a:srgbClr val="FFFFFF"/>
                </a:solidFill>
                <a:latin typeface="Calibri"/>
                <a:ea typeface="Calibri"/>
                <a:cs typeface="Calibri"/>
                <a:sym typeface="Calibri"/>
              </a:rPr>
              <a:t>)</a:t>
            </a:r>
          </a:p>
          <a:p>
            <a:pPr marL="342900" lvl="0" indent="-342900">
              <a:buClr>
                <a:schemeClr val="bg1"/>
              </a:buClr>
              <a:buSzPts val="2400"/>
              <a:buFont typeface="Arial" panose="020B0604020202020204" pitchFamily="34" charset="0"/>
              <a:buChar char="•"/>
            </a:pPr>
            <a:r>
              <a:rPr lang="es-ES" sz="2400" dirty="0">
                <a:solidFill>
                  <a:srgbClr val="FFFFFF"/>
                </a:solidFill>
                <a:latin typeface="Calibri"/>
                <a:ea typeface="Calibri"/>
                <a:cs typeface="Calibri"/>
                <a:sym typeface="Calibri"/>
              </a:rPr>
              <a:t>Pone a disposición de las instituciones miembros de CUDI cursos sobre seguridad informática. </a:t>
            </a:r>
          </a:p>
          <a:p>
            <a:pPr marL="342900" lvl="0" indent="-342900">
              <a:buClr>
                <a:schemeClr val="bg1"/>
              </a:buClr>
              <a:buSzPts val="2400"/>
              <a:buFont typeface="Arial" panose="020B0604020202020204" pitchFamily="34" charset="0"/>
              <a:buChar char="•"/>
            </a:pPr>
            <a:r>
              <a:rPr lang="es-ES" sz="2400" dirty="0">
                <a:solidFill>
                  <a:srgbClr val="FFFFFF"/>
                </a:solidFill>
                <a:latin typeface="Calibri"/>
                <a:ea typeface="Calibri"/>
                <a:cs typeface="Calibri"/>
                <a:sym typeface="Calibri"/>
              </a:rPr>
              <a:t>CUDI implementa herramientas para la </a:t>
            </a:r>
            <a:r>
              <a:rPr lang="es-ES" sz="2400" dirty="0" err="1">
                <a:solidFill>
                  <a:srgbClr val="FFFFFF"/>
                </a:solidFill>
                <a:latin typeface="Calibri"/>
                <a:ea typeface="Calibri"/>
                <a:cs typeface="Calibri"/>
                <a:sym typeface="Calibri"/>
              </a:rPr>
              <a:t>gestión</a:t>
            </a:r>
            <a:r>
              <a:rPr lang="es-ES" sz="2400" dirty="0">
                <a:solidFill>
                  <a:srgbClr val="FFFFFF"/>
                </a:solidFill>
                <a:latin typeface="Calibri"/>
                <a:ea typeface="Calibri"/>
                <a:cs typeface="Calibri"/>
                <a:sym typeface="Calibri"/>
              </a:rPr>
              <a:t> de incidentes. Esto </a:t>
            </a:r>
            <a:r>
              <a:rPr lang="es-ES" sz="2400" dirty="0" err="1">
                <a:solidFill>
                  <a:srgbClr val="FFFFFF"/>
                </a:solidFill>
                <a:latin typeface="Calibri"/>
                <a:ea typeface="Calibri"/>
                <a:cs typeface="Calibri"/>
                <a:sym typeface="Calibri"/>
              </a:rPr>
              <a:t>permitira</a:t>
            </a:r>
            <a:r>
              <a:rPr lang="es-ES" sz="2400" dirty="0">
                <a:solidFill>
                  <a:srgbClr val="FFFFFF"/>
                </a:solidFill>
                <a:latin typeface="Calibri"/>
                <a:ea typeface="Calibri"/>
                <a:cs typeface="Calibri"/>
                <a:sym typeface="Calibri"/>
              </a:rPr>
              <a:t>́ ofrecer mejor apoyo en la </a:t>
            </a:r>
            <a:r>
              <a:rPr lang="es-ES" sz="2400" dirty="0" err="1">
                <a:solidFill>
                  <a:srgbClr val="FFFFFF"/>
                </a:solidFill>
                <a:latin typeface="Calibri"/>
                <a:ea typeface="Calibri"/>
                <a:cs typeface="Calibri"/>
                <a:sym typeface="Calibri"/>
              </a:rPr>
              <a:t>gestión</a:t>
            </a:r>
            <a:r>
              <a:rPr lang="es-ES" sz="2400" dirty="0">
                <a:solidFill>
                  <a:srgbClr val="FFFFFF"/>
                </a:solidFill>
                <a:latin typeface="Calibri"/>
                <a:ea typeface="Calibri"/>
                <a:cs typeface="Calibri"/>
                <a:sym typeface="Calibri"/>
              </a:rPr>
              <a:t> de incidentes a los miembros CUDI.</a:t>
            </a:r>
          </a:p>
          <a:p>
            <a:pPr marL="342900" lvl="0" indent="-342900">
              <a:buClr>
                <a:schemeClr val="bg1"/>
              </a:buClr>
              <a:buSzPts val="2400"/>
              <a:buFont typeface="Arial" panose="020B0604020202020204" pitchFamily="34" charset="0"/>
              <a:buChar char="•"/>
            </a:pPr>
            <a:r>
              <a:rPr lang="es-ES" sz="2400" dirty="0">
                <a:solidFill>
                  <a:srgbClr val="FFFFFF"/>
                </a:solidFill>
                <a:latin typeface="Calibri"/>
                <a:ea typeface="Calibri"/>
                <a:cs typeface="Calibri"/>
                <a:sym typeface="Calibri"/>
              </a:rPr>
              <a:t>Apoyo para la implementación y despliegue de CSIRT a las instituciones que estén interesadas en ello.</a:t>
            </a:r>
          </a:p>
          <a:p>
            <a:pPr marL="342900" lvl="0" indent="-342900">
              <a:buClr>
                <a:schemeClr val="bg1"/>
              </a:buClr>
              <a:buSzPts val="2400"/>
              <a:buFont typeface="Arial" panose="020B0604020202020204" pitchFamily="34" charset="0"/>
              <a:buChar char="•"/>
            </a:pPr>
            <a:r>
              <a:rPr lang="es-ES" sz="2400" dirty="0">
                <a:solidFill>
                  <a:srgbClr val="FFFFFF"/>
                </a:solidFill>
                <a:latin typeface="Calibri"/>
                <a:ea typeface="Calibri"/>
                <a:cs typeface="Calibri"/>
                <a:sym typeface="Calibri"/>
              </a:rPr>
              <a:t>Portal Web a través del cual se tiene contacto directo con los CSIRT de las instituciones; llevará a cabo actividades de </a:t>
            </a:r>
            <a:r>
              <a:rPr lang="es-ES" sz="2400" dirty="0" err="1">
                <a:solidFill>
                  <a:srgbClr val="FFFFFF"/>
                </a:solidFill>
                <a:latin typeface="Calibri"/>
                <a:ea typeface="Calibri"/>
                <a:cs typeface="Calibri"/>
                <a:sym typeface="Calibri"/>
              </a:rPr>
              <a:t>difusión</a:t>
            </a:r>
            <a:r>
              <a:rPr lang="es-ES" sz="2400" dirty="0">
                <a:solidFill>
                  <a:srgbClr val="FFFFFF"/>
                </a:solidFill>
                <a:latin typeface="Calibri"/>
                <a:ea typeface="Calibri"/>
                <a:cs typeface="Calibri"/>
                <a:sym typeface="Calibri"/>
              </a:rPr>
              <a:t> y tendrá herramientas de seguridad que puedan ser de utilidad para las instituciones. </a:t>
            </a:r>
          </a:p>
        </p:txBody>
      </p:sp>
    </p:spTree>
    <p:extLst>
      <p:ext uri="{BB962C8B-B14F-4D97-AF65-F5344CB8AC3E}">
        <p14:creationId xmlns:p14="http://schemas.microsoft.com/office/powerpoint/2010/main" val="1696773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4" name="Imagen 3">
            <a:extLst>
              <a:ext uri="{FF2B5EF4-FFF2-40B4-BE49-F238E27FC236}">
                <a16:creationId xmlns:a16="http://schemas.microsoft.com/office/drawing/2014/main" id="{B5154135-2A8D-364B-88BD-DCE8199DA610}"/>
              </a:ext>
            </a:extLst>
          </p:cNvPr>
          <p:cNvPicPr>
            <a:picLocks noChangeAspect="1"/>
          </p:cNvPicPr>
          <p:nvPr/>
        </p:nvPicPr>
        <p:blipFill rotWithShape="1">
          <a:blip r:embed="rId3"/>
          <a:srcRect l="25095"/>
          <a:stretch/>
        </p:blipFill>
        <p:spPr>
          <a:xfrm>
            <a:off x="-563648" y="0"/>
            <a:ext cx="8503324" cy="6858000"/>
          </a:xfrm>
          <a:prstGeom prst="rect">
            <a:avLst/>
          </a:prstGeom>
        </p:spPr>
      </p:pic>
      <p:sp>
        <p:nvSpPr>
          <p:cNvPr id="5" name="Google Shape;244;g5fdb44d8a9_0_132">
            <a:extLst>
              <a:ext uri="{FF2B5EF4-FFF2-40B4-BE49-F238E27FC236}">
                <a16:creationId xmlns:a16="http://schemas.microsoft.com/office/drawing/2014/main" id="{6465A59D-889C-A64A-8992-D54B05EE79A9}"/>
              </a:ext>
            </a:extLst>
          </p:cNvPr>
          <p:cNvSpPr/>
          <p:nvPr/>
        </p:nvSpPr>
        <p:spPr>
          <a:xfrm>
            <a:off x="5130800" y="-38912"/>
            <a:ext cx="7100778" cy="68580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CL" sz="1400" b="0" i="0" u="none" strike="noStrike" cap="none">
                <a:solidFill>
                  <a:schemeClr val="lt1"/>
                </a:solidFill>
                <a:latin typeface="Arial"/>
                <a:ea typeface="Arial"/>
                <a:cs typeface="Arial"/>
                <a:sym typeface="Arial"/>
              </a:rPr>
              <a:t>.</a:t>
            </a:r>
            <a:endParaRPr sz="1400" b="0" i="0" u="none" strike="noStrike" cap="none">
              <a:solidFill>
                <a:schemeClr val="lt1"/>
              </a:solidFill>
              <a:latin typeface="Arial"/>
              <a:ea typeface="Arial"/>
              <a:cs typeface="Arial"/>
              <a:sym typeface="Arial"/>
            </a:endParaRPr>
          </a:p>
        </p:txBody>
      </p:sp>
      <p:sp>
        <p:nvSpPr>
          <p:cNvPr id="6" name="Google Shape;245;g5fdb44d8a9_0_132">
            <a:extLst>
              <a:ext uri="{FF2B5EF4-FFF2-40B4-BE49-F238E27FC236}">
                <a16:creationId xmlns:a16="http://schemas.microsoft.com/office/drawing/2014/main" id="{4AC46B3E-2265-4D41-8AD0-935BC2DCE2B9}"/>
              </a:ext>
            </a:extLst>
          </p:cNvPr>
          <p:cNvSpPr txBox="1">
            <a:spLocks/>
          </p:cNvSpPr>
          <p:nvPr/>
        </p:nvSpPr>
        <p:spPr>
          <a:xfrm>
            <a:off x="5429374" y="900889"/>
            <a:ext cx="6447741" cy="466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4400"/>
            </a:pPr>
            <a:r>
              <a:rPr lang="es-CL" sz="4000" b="1" dirty="0">
                <a:solidFill>
                  <a:schemeClr val="lt1"/>
                </a:solidFill>
              </a:rPr>
              <a:t>Cuentas Zoom Education</a:t>
            </a:r>
          </a:p>
        </p:txBody>
      </p:sp>
      <p:sp>
        <p:nvSpPr>
          <p:cNvPr id="7" name="Google Shape;246;g5fdb44d8a9_0_132">
            <a:extLst>
              <a:ext uri="{FF2B5EF4-FFF2-40B4-BE49-F238E27FC236}">
                <a16:creationId xmlns:a16="http://schemas.microsoft.com/office/drawing/2014/main" id="{E8CE2608-4319-144F-9418-F913AC03D50A}"/>
              </a:ext>
            </a:extLst>
          </p:cNvPr>
          <p:cNvSpPr/>
          <p:nvPr/>
        </p:nvSpPr>
        <p:spPr>
          <a:xfrm>
            <a:off x="5455500" y="1538336"/>
            <a:ext cx="6599943" cy="1015800"/>
          </a:xfrm>
          <a:prstGeom prst="rect">
            <a:avLst/>
          </a:prstGeom>
          <a:noFill/>
          <a:ln>
            <a:noFill/>
          </a:ln>
        </p:spPr>
        <p:txBody>
          <a:bodyPr spcFirstLastPara="1" wrap="square" lIns="91425" tIns="45700" rIns="91425" bIns="45700" anchor="t" anchorCtr="0">
            <a:noAutofit/>
          </a:bodyPr>
          <a:lstStyle/>
          <a:p>
            <a:pPr marL="342900" lvl="0" indent="-342900">
              <a:buClr>
                <a:schemeClr val="bg1"/>
              </a:buClr>
              <a:buSzPts val="2400"/>
              <a:buFont typeface="Arial" panose="020B0604020202020204" pitchFamily="34" charset="0"/>
              <a:buChar char="•"/>
            </a:pPr>
            <a:r>
              <a:rPr lang="es-CL" sz="2000" dirty="0">
                <a:solidFill>
                  <a:srgbClr val="FFFFFF"/>
                </a:solidFill>
                <a:latin typeface="Calibri"/>
                <a:ea typeface="Calibri"/>
                <a:cs typeface="Calibri"/>
                <a:sym typeface="Calibri"/>
              </a:rPr>
              <a:t>Hasta 300 usuarios</a:t>
            </a:r>
          </a:p>
          <a:p>
            <a:pPr marL="342900" lvl="0" indent="-342900">
              <a:buClr>
                <a:schemeClr val="bg1"/>
              </a:buClr>
              <a:buSzPts val="2400"/>
              <a:buFont typeface="Arial" panose="020B0604020202020204" pitchFamily="34" charset="0"/>
              <a:buChar char="•"/>
            </a:pPr>
            <a:r>
              <a:rPr lang="es-CL" sz="2000" dirty="0">
                <a:solidFill>
                  <a:srgbClr val="FFFFFF"/>
                </a:solidFill>
                <a:latin typeface="Calibri"/>
                <a:ea typeface="Calibri"/>
                <a:cs typeface="Calibri"/>
                <a:sym typeface="Calibri"/>
              </a:rPr>
              <a:t>Grabaciones en la nube y en sus dispositivos</a:t>
            </a:r>
          </a:p>
          <a:p>
            <a:pPr marL="342900" lvl="0" indent="-342900">
              <a:buClr>
                <a:schemeClr val="bg1"/>
              </a:buClr>
              <a:buSzPts val="2400"/>
              <a:buFont typeface="Arial" panose="020B0604020202020204" pitchFamily="34" charset="0"/>
              <a:buChar char="•"/>
            </a:pPr>
            <a:r>
              <a:rPr lang="es-CL" sz="2000" dirty="0">
                <a:solidFill>
                  <a:srgbClr val="FFFFFF"/>
                </a:solidFill>
                <a:latin typeface="Calibri"/>
                <a:ea typeface="Calibri"/>
                <a:cs typeface="Calibri"/>
                <a:sym typeface="Calibri"/>
              </a:rPr>
              <a:t>Conexiones a equipos de videoconferencia y dispositivos móviles</a:t>
            </a:r>
          </a:p>
          <a:p>
            <a:pPr marL="342900" lvl="0" indent="-342900">
              <a:buClr>
                <a:schemeClr val="bg1"/>
              </a:buClr>
              <a:buSzPts val="2400"/>
              <a:buFont typeface="Arial" panose="020B0604020202020204" pitchFamily="34" charset="0"/>
              <a:buChar char="•"/>
            </a:pPr>
            <a:r>
              <a:rPr lang="es-CL" sz="2000" dirty="0">
                <a:solidFill>
                  <a:srgbClr val="FFFFFF"/>
                </a:solidFill>
                <a:latin typeface="Calibri"/>
                <a:ea typeface="Calibri"/>
                <a:cs typeface="Calibri"/>
                <a:sym typeface="Calibri"/>
              </a:rPr>
              <a:t>Posibilidad de conectar con Redes Sociales para transmisiones en vivo </a:t>
            </a:r>
          </a:p>
          <a:p>
            <a:pPr marL="342900" lvl="0" indent="-342900">
              <a:buClr>
                <a:schemeClr val="bg1"/>
              </a:buClr>
              <a:buSzPts val="2400"/>
              <a:buFont typeface="Arial" panose="020B0604020202020204" pitchFamily="34" charset="0"/>
              <a:buChar char="•"/>
            </a:pPr>
            <a:r>
              <a:rPr lang="es-CL" sz="2000" dirty="0">
                <a:solidFill>
                  <a:srgbClr val="FFFFFF"/>
                </a:solidFill>
                <a:latin typeface="Calibri"/>
                <a:ea typeface="Calibri"/>
                <a:cs typeface="Calibri"/>
                <a:sym typeface="Calibri"/>
              </a:rPr>
              <a:t>Transferencia de archivos</a:t>
            </a:r>
          </a:p>
          <a:p>
            <a:pPr marL="342900" lvl="0" indent="-342900">
              <a:buClr>
                <a:schemeClr val="bg1"/>
              </a:buClr>
              <a:buSzPts val="2400"/>
              <a:buFont typeface="Arial" panose="020B0604020202020204" pitchFamily="34" charset="0"/>
              <a:buChar char="•"/>
            </a:pPr>
            <a:r>
              <a:rPr lang="es-CL" sz="2000" dirty="0">
                <a:solidFill>
                  <a:srgbClr val="FFFFFF"/>
                </a:solidFill>
                <a:latin typeface="Calibri"/>
                <a:ea typeface="Calibri"/>
                <a:cs typeface="Calibri"/>
                <a:sym typeface="Calibri"/>
              </a:rPr>
              <a:t>Chat privado y público</a:t>
            </a:r>
          </a:p>
          <a:p>
            <a:pPr marL="342900" lvl="0" indent="-342900">
              <a:buClr>
                <a:schemeClr val="bg1"/>
              </a:buClr>
              <a:buSzPts val="2400"/>
              <a:buFont typeface="Arial" panose="020B0604020202020204" pitchFamily="34" charset="0"/>
              <a:buChar char="•"/>
            </a:pPr>
            <a:r>
              <a:rPr lang="es-CL" sz="2000" dirty="0">
                <a:solidFill>
                  <a:srgbClr val="FFFFFF"/>
                </a:solidFill>
                <a:latin typeface="Calibri"/>
                <a:ea typeface="Calibri"/>
                <a:cs typeface="Calibri"/>
                <a:sym typeface="Calibri"/>
              </a:rPr>
              <a:t>Compartir pantalla</a:t>
            </a:r>
          </a:p>
          <a:p>
            <a:pPr marL="342900" lvl="0" indent="-342900">
              <a:buClr>
                <a:schemeClr val="bg1"/>
              </a:buClr>
              <a:buSzPts val="2400"/>
              <a:buFont typeface="Arial" panose="020B0604020202020204" pitchFamily="34" charset="0"/>
              <a:buChar char="•"/>
            </a:pPr>
            <a:r>
              <a:rPr lang="es-CL" sz="2000" dirty="0">
                <a:solidFill>
                  <a:srgbClr val="FFFFFF"/>
                </a:solidFill>
                <a:latin typeface="Calibri"/>
                <a:ea typeface="Calibri"/>
                <a:cs typeface="Calibri"/>
                <a:sym typeface="Calibri"/>
              </a:rPr>
              <a:t>Pizarra compartida</a:t>
            </a:r>
          </a:p>
          <a:p>
            <a:pPr marL="342900" lvl="0" indent="-342900">
              <a:buClr>
                <a:schemeClr val="bg1"/>
              </a:buClr>
              <a:buSzPts val="2400"/>
              <a:buFont typeface="Arial" panose="020B0604020202020204" pitchFamily="34" charset="0"/>
              <a:buChar char="•"/>
            </a:pPr>
            <a:r>
              <a:rPr lang="es-CL" sz="2000" dirty="0">
                <a:solidFill>
                  <a:srgbClr val="FFFFFF"/>
                </a:solidFill>
                <a:latin typeface="Calibri"/>
                <a:ea typeface="Calibri"/>
                <a:cs typeface="Calibri"/>
                <a:sym typeface="Calibri"/>
              </a:rPr>
              <a:t>Encuestas en tiempo real</a:t>
            </a:r>
          </a:p>
          <a:p>
            <a:pPr marL="342900" lvl="0" indent="-342900">
              <a:buClr>
                <a:schemeClr val="bg1"/>
              </a:buClr>
              <a:buSzPts val="2400"/>
              <a:buFont typeface="Arial" panose="020B0604020202020204" pitchFamily="34" charset="0"/>
              <a:buChar char="•"/>
            </a:pPr>
            <a:r>
              <a:rPr lang="es-CL" sz="2000" dirty="0">
                <a:solidFill>
                  <a:srgbClr val="FFFFFF"/>
                </a:solidFill>
                <a:latin typeface="Calibri"/>
                <a:ea typeface="Calibri"/>
                <a:cs typeface="Calibri"/>
                <a:sym typeface="Calibri"/>
              </a:rPr>
              <a:t>Mensajería  (SMS)</a:t>
            </a:r>
            <a:endParaRPr sz="2000" b="0" i="0" u="none" strike="noStrike" cap="none" dirty="0">
              <a:solidFill>
                <a:srgbClr val="FFFFFF"/>
              </a:solidFill>
              <a:latin typeface="Calibri"/>
              <a:ea typeface="Calibri"/>
              <a:cs typeface="Calibri"/>
              <a:sym typeface="Calibri"/>
            </a:endParaRPr>
          </a:p>
        </p:txBody>
      </p:sp>
      <p:pic>
        <p:nvPicPr>
          <p:cNvPr id="8" name="Google Shape;247;g5fdb44d8a9_0_132">
            <a:extLst>
              <a:ext uri="{FF2B5EF4-FFF2-40B4-BE49-F238E27FC236}">
                <a16:creationId xmlns:a16="http://schemas.microsoft.com/office/drawing/2014/main" id="{6C6F0DCC-B84B-0A4F-82F9-08A884F1E189}"/>
              </a:ext>
            </a:extLst>
          </p:cNvPr>
          <p:cNvPicPr preferRelativeResize="0"/>
          <p:nvPr/>
        </p:nvPicPr>
        <p:blipFill rotWithShape="1">
          <a:blip r:embed="rId4">
            <a:alphaModFix/>
          </a:blip>
          <a:srcRect/>
          <a:stretch/>
        </p:blipFill>
        <p:spPr>
          <a:xfrm>
            <a:off x="5277172" y="231962"/>
            <a:ext cx="1277839" cy="436729"/>
          </a:xfrm>
          <a:prstGeom prst="rect">
            <a:avLst/>
          </a:prstGeom>
          <a:noFill/>
          <a:ln>
            <a:noFill/>
          </a:ln>
        </p:spPr>
      </p:pic>
      <p:pic>
        <p:nvPicPr>
          <p:cNvPr id="9" name="Google Shape;249;g5fdb44d8a9_0_132">
            <a:extLst>
              <a:ext uri="{FF2B5EF4-FFF2-40B4-BE49-F238E27FC236}">
                <a16:creationId xmlns:a16="http://schemas.microsoft.com/office/drawing/2014/main" id="{6E4961C3-542C-6745-99C9-D81A747FB4AE}"/>
              </a:ext>
            </a:extLst>
          </p:cNvPr>
          <p:cNvPicPr preferRelativeResize="0"/>
          <p:nvPr/>
        </p:nvPicPr>
        <p:blipFill>
          <a:blip r:embed="rId5">
            <a:alphaModFix/>
          </a:blip>
          <a:stretch>
            <a:fillRect/>
          </a:stretch>
        </p:blipFill>
        <p:spPr>
          <a:xfrm>
            <a:off x="10449978" y="-237"/>
            <a:ext cx="1715301" cy="1088550"/>
          </a:xfrm>
          <a:prstGeom prst="rect">
            <a:avLst/>
          </a:prstGeom>
          <a:noFill/>
          <a:ln>
            <a:noFill/>
          </a:ln>
        </p:spPr>
      </p:pic>
      <p:sp>
        <p:nvSpPr>
          <p:cNvPr id="10" name="Rectángulo 9">
            <a:extLst>
              <a:ext uri="{FF2B5EF4-FFF2-40B4-BE49-F238E27FC236}">
                <a16:creationId xmlns:a16="http://schemas.microsoft.com/office/drawing/2014/main" id="{E78B0918-7CBF-7E49-B168-830E1E73FBDF}"/>
              </a:ext>
            </a:extLst>
          </p:cNvPr>
          <p:cNvSpPr/>
          <p:nvPr/>
        </p:nvSpPr>
        <p:spPr>
          <a:xfrm>
            <a:off x="8056713" y="5862323"/>
            <a:ext cx="4045527" cy="954107"/>
          </a:xfrm>
          <a:prstGeom prst="rect">
            <a:avLst/>
          </a:prstGeom>
        </p:spPr>
        <p:txBody>
          <a:bodyPr wrap="square">
            <a:spAutoFit/>
          </a:bodyPr>
          <a:lstStyle/>
          <a:p>
            <a:pPr lvl="0" algn="r">
              <a:buClr>
                <a:schemeClr val="bg1"/>
              </a:buClr>
              <a:buSzPts val="2400"/>
            </a:pPr>
            <a:r>
              <a:rPr lang="es-ES" dirty="0">
                <a:solidFill>
                  <a:srgbClr val="FFFFFF"/>
                </a:solidFill>
                <a:latin typeface="Calibri"/>
                <a:ea typeface="Calibri"/>
                <a:cs typeface="Calibri"/>
                <a:sym typeface="Calibri"/>
              </a:rPr>
              <a:t>Responsable Técnico: Eduardo  Romero</a:t>
            </a: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Correo: </a:t>
            </a:r>
            <a:r>
              <a:rPr lang="es-ES" dirty="0" err="1">
                <a:solidFill>
                  <a:srgbClr val="FFFFFF"/>
                </a:solidFill>
                <a:latin typeface="Calibri"/>
                <a:ea typeface="Calibri"/>
                <a:cs typeface="Calibri"/>
                <a:sym typeface="Calibri"/>
              </a:rPr>
              <a:t>vc@cudi.edu.mx</a:t>
            </a:r>
            <a:r>
              <a:rPr lang="es-ES" dirty="0">
                <a:solidFill>
                  <a:srgbClr val="FFFFFF"/>
                </a:solidFill>
                <a:latin typeface="Calibri"/>
                <a:ea typeface="Calibri"/>
                <a:cs typeface="Calibri"/>
                <a:sym typeface="Calibri"/>
              </a:rPr>
              <a:t> </a:t>
            </a: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Tel. +52 55 5211 3060</a:t>
            </a: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http://</a:t>
            </a:r>
            <a:r>
              <a:rPr lang="es-ES" dirty="0" err="1">
                <a:solidFill>
                  <a:srgbClr val="FFFFFF"/>
                </a:solidFill>
                <a:latin typeface="Calibri"/>
                <a:ea typeface="Calibri"/>
                <a:cs typeface="Calibri"/>
                <a:sym typeface="Calibri"/>
              </a:rPr>
              <a:t>www.cudi.edu.mx</a:t>
            </a:r>
            <a:r>
              <a:rPr lang="es-ES" dirty="0">
                <a:solidFill>
                  <a:srgbClr val="FFFFFF"/>
                </a:solidFill>
                <a:latin typeface="Calibri"/>
                <a:ea typeface="Calibri"/>
                <a:cs typeface="Calibri"/>
                <a:sym typeface="Calibri"/>
              </a:rPr>
              <a:t>/</a:t>
            </a:r>
            <a:r>
              <a:rPr lang="es-ES" dirty="0" err="1">
                <a:solidFill>
                  <a:srgbClr val="FFFFFF"/>
                </a:solidFill>
                <a:latin typeface="Calibri"/>
                <a:ea typeface="Calibri"/>
                <a:cs typeface="Calibri"/>
                <a:sym typeface="Calibri"/>
              </a:rPr>
              <a:t>content</a:t>
            </a:r>
            <a:r>
              <a:rPr lang="es-ES" dirty="0">
                <a:solidFill>
                  <a:srgbClr val="FFFFFF"/>
                </a:solidFill>
                <a:latin typeface="Calibri"/>
                <a:ea typeface="Calibri"/>
                <a:cs typeface="Calibri"/>
                <a:sym typeface="Calibri"/>
              </a:rPr>
              <a:t>/</a:t>
            </a:r>
            <a:r>
              <a:rPr lang="es-ES" dirty="0" err="1">
                <a:solidFill>
                  <a:srgbClr val="FFFFFF"/>
                </a:solidFill>
                <a:latin typeface="Calibri"/>
                <a:ea typeface="Calibri"/>
                <a:cs typeface="Calibri"/>
                <a:sym typeface="Calibri"/>
              </a:rPr>
              <a:t>vc-cudi</a:t>
            </a:r>
            <a:endParaRPr lang="es-MX" dirty="0"/>
          </a:p>
        </p:txBody>
      </p:sp>
    </p:spTree>
    <p:extLst>
      <p:ext uri="{BB962C8B-B14F-4D97-AF65-F5344CB8AC3E}">
        <p14:creationId xmlns:p14="http://schemas.microsoft.com/office/powerpoint/2010/main" val="3317972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5" name="Google Shape;255;p14"/>
          <p:cNvSpPr/>
          <p:nvPr/>
        </p:nvSpPr>
        <p:spPr>
          <a:xfrm>
            <a:off x="4820700" y="-41570"/>
            <a:ext cx="7371300" cy="68580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56" name="Google Shape;256;p14"/>
          <p:cNvPicPr preferRelativeResize="0"/>
          <p:nvPr/>
        </p:nvPicPr>
        <p:blipFill rotWithShape="1">
          <a:blip r:embed="rId3">
            <a:alphaModFix/>
          </a:blip>
          <a:srcRect/>
          <a:stretch/>
        </p:blipFill>
        <p:spPr>
          <a:xfrm>
            <a:off x="4982250" y="251473"/>
            <a:ext cx="1277839" cy="436729"/>
          </a:xfrm>
          <a:prstGeom prst="rect">
            <a:avLst/>
          </a:prstGeom>
          <a:noFill/>
          <a:ln>
            <a:noFill/>
          </a:ln>
        </p:spPr>
      </p:pic>
      <p:sp>
        <p:nvSpPr>
          <p:cNvPr id="257" name="Google Shape;257;p14"/>
          <p:cNvSpPr/>
          <p:nvPr/>
        </p:nvSpPr>
        <p:spPr>
          <a:xfrm>
            <a:off x="5265318" y="2352737"/>
            <a:ext cx="4625814" cy="2676464"/>
          </a:xfrm>
          <a:prstGeom prst="rect">
            <a:avLst/>
          </a:prstGeom>
          <a:noFill/>
          <a:ln>
            <a:noFill/>
          </a:ln>
        </p:spPr>
        <p:txBody>
          <a:bodyPr spcFirstLastPara="1" wrap="square" lIns="91425" tIns="45700" rIns="91425" bIns="45700" anchor="t" anchorCtr="0">
            <a:noAutofit/>
          </a:bodyPr>
          <a:lstStyle/>
          <a:p>
            <a:pPr marL="0" marR="139700" lvl="0" indent="0" algn="ctr" rtl="0">
              <a:lnSpc>
                <a:spcPct val="115000"/>
              </a:lnSpc>
              <a:spcBef>
                <a:spcPts val="0"/>
              </a:spcBef>
              <a:spcAft>
                <a:spcPts val="0"/>
              </a:spcAft>
              <a:buNone/>
            </a:pPr>
            <a:endParaRPr sz="2600" b="0" i="0" u="none" strike="noStrike" cap="none" dirty="0">
              <a:solidFill>
                <a:srgbClr val="FFFFFF"/>
              </a:solidFill>
              <a:latin typeface="Calibri"/>
              <a:ea typeface="Calibri"/>
              <a:cs typeface="Calibri"/>
              <a:sym typeface="Calibri"/>
            </a:endParaRPr>
          </a:p>
          <a:p>
            <a:pPr marL="457200" marR="139700" lvl="0" indent="-393700">
              <a:lnSpc>
                <a:spcPct val="115000"/>
              </a:lnSpc>
              <a:buClr>
                <a:srgbClr val="FFFFFF"/>
              </a:buClr>
              <a:buSzPts val="2600"/>
              <a:buFont typeface="Calibri"/>
              <a:buChar char="●"/>
            </a:pPr>
            <a:r>
              <a:rPr lang="es-ES" sz="2600" dirty="0">
                <a:solidFill>
                  <a:srgbClr val="FFFFFF"/>
                </a:solidFill>
                <a:latin typeface="Calibri"/>
                <a:cs typeface="Calibri"/>
              </a:rPr>
              <a:t>Cisco Webex Meetings</a:t>
            </a:r>
          </a:p>
          <a:p>
            <a:pPr marL="457200" marR="139700" lvl="0" indent="-393700">
              <a:lnSpc>
                <a:spcPct val="115000"/>
              </a:lnSpc>
              <a:buClr>
                <a:srgbClr val="FFFFFF"/>
              </a:buClr>
              <a:buSzPts val="2600"/>
              <a:buFont typeface="Calibri"/>
              <a:buChar char="●"/>
            </a:pPr>
            <a:r>
              <a:rPr lang="es-ES" sz="2600" dirty="0">
                <a:solidFill>
                  <a:srgbClr val="FFFFFF"/>
                </a:solidFill>
                <a:latin typeface="Calibri"/>
                <a:cs typeface="Calibri"/>
              </a:rPr>
              <a:t>Cisco </a:t>
            </a:r>
            <a:r>
              <a:rPr lang="es-ES" sz="2600" dirty="0" err="1">
                <a:solidFill>
                  <a:srgbClr val="FFFFFF"/>
                </a:solidFill>
                <a:latin typeface="Calibri"/>
                <a:cs typeface="Calibri"/>
              </a:rPr>
              <a:t>Teams</a:t>
            </a:r>
            <a:endParaRPr lang="es-ES" sz="2600" dirty="0">
              <a:solidFill>
                <a:srgbClr val="FFFFFF"/>
              </a:solidFill>
              <a:latin typeface="Calibri"/>
              <a:cs typeface="Calibri"/>
            </a:endParaRPr>
          </a:p>
          <a:p>
            <a:pPr marL="457200" marR="139700" lvl="0" indent="-393700">
              <a:lnSpc>
                <a:spcPct val="115000"/>
              </a:lnSpc>
              <a:buClr>
                <a:srgbClr val="FFFFFF"/>
              </a:buClr>
              <a:buSzPts val="2600"/>
              <a:buFont typeface="Calibri"/>
              <a:buChar char="●"/>
            </a:pPr>
            <a:r>
              <a:rPr lang="es-ES" sz="2600" dirty="0">
                <a:solidFill>
                  <a:srgbClr val="FFFFFF"/>
                </a:solidFill>
                <a:latin typeface="Calibri"/>
                <a:cs typeface="Calibri"/>
              </a:rPr>
              <a:t>Cisco Training</a:t>
            </a:r>
          </a:p>
          <a:p>
            <a:pPr marL="63500" marR="139700" lvl="0">
              <a:lnSpc>
                <a:spcPct val="115000"/>
              </a:lnSpc>
              <a:buClr>
                <a:srgbClr val="FFFFFF"/>
              </a:buClr>
              <a:buSzPts val="2600"/>
            </a:pPr>
            <a:endParaRPr lang="en-CL" sz="2600" dirty="0">
              <a:solidFill>
                <a:srgbClr val="FFFFFF"/>
              </a:solidFill>
              <a:latin typeface="Calibri"/>
              <a:cs typeface="Calibri"/>
              <a:sym typeface="Calibri"/>
            </a:endParaRPr>
          </a:p>
        </p:txBody>
      </p:sp>
      <p:sp>
        <p:nvSpPr>
          <p:cNvPr id="258" name="Google Shape;258;p14"/>
          <p:cNvSpPr txBox="1">
            <a:spLocks noGrp="1"/>
          </p:cNvSpPr>
          <p:nvPr>
            <p:ph type="title"/>
          </p:nvPr>
        </p:nvSpPr>
        <p:spPr>
          <a:xfrm>
            <a:off x="4982250" y="1124725"/>
            <a:ext cx="7048200" cy="624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alibri"/>
              <a:buNone/>
            </a:pPr>
            <a:r>
              <a:rPr lang="es-CL" sz="3600" b="1" i="0" u="none" strike="noStrike" cap="none" dirty="0">
                <a:solidFill>
                  <a:schemeClr val="lt1"/>
                </a:solidFill>
                <a:latin typeface="Arial"/>
                <a:ea typeface="Arial"/>
                <a:cs typeface="Arial"/>
                <a:sym typeface="Arial"/>
              </a:rPr>
              <a:t>Videoconferencias con  </a:t>
            </a:r>
            <a:br>
              <a:rPr lang="es-CL" sz="3600" b="1" i="0" u="none" strike="noStrike" cap="none" dirty="0">
                <a:solidFill>
                  <a:schemeClr val="lt1"/>
                </a:solidFill>
                <a:latin typeface="Arial"/>
                <a:ea typeface="Arial"/>
                <a:cs typeface="Arial"/>
                <a:sym typeface="Arial"/>
              </a:rPr>
            </a:br>
            <a:r>
              <a:rPr lang="es-CL" sz="3600" b="1" i="0" u="none" strike="noStrike" cap="none" dirty="0">
                <a:solidFill>
                  <a:schemeClr val="lt1"/>
                </a:solidFill>
                <a:latin typeface="Arial"/>
                <a:ea typeface="Arial"/>
                <a:cs typeface="Arial"/>
                <a:sym typeface="Arial"/>
              </a:rPr>
              <a:t>Cisco Webex</a:t>
            </a:r>
            <a:endParaRPr sz="4400" b="1" i="0" u="none" strike="noStrike" cap="none" dirty="0">
              <a:solidFill>
                <a:schemeClr val="lt1"/>
              </a:solidFill>
              <a:latin typeface="Arial"/>
              <a:ea typeface="Arial"/>
              <a:cs typeface="Arial"/>
              <a:sym typeface="Arial"/>
            </a:endParaRPr>
          </a:p>
        </p:txBody>
      </p:sp>
      <p:pic>
        <p:nvPicPr>
          <p:cNvPr id="7" name="Google Shape;249;g5fdb44d8a9_0_132">
            <a:extLst>
              <a:ext uri="{FF2B5EF4-FFF2-40B4-BE49-F238E27FC236}">
                <a16:creationId xmlns:a16="http://schemas.microsoft.com/office/drawing/2014/main" id="{AEA42656-9435-D94C-BAF0-8ABCA5670413}"/>
              </a:ext>
            </a:extLst>
          </p:cNvPr>
          <p:cNvPicPr preferRelativeResize="0"/>
          <p:nvPr/>
        </p:nvPicPr>
        <p:blipFill>
          <a:blip r:embed="rId4">
            <a:alphaModFix/>
          </a:blip>
          <a:stretch>
            <a:fillRect/>
          </a:stretch>
        </p:blipFill>
        <p:spPr>
          <a:xfrm>
            <a:off x="10807680" y="138845"/>
            <a:ext cx="1222547" cy="805465"/>
          </a:xfrm>
          <a:prstGeom prst="rect">
            <a:avLst/>
          </a:prstGeom>
          <a:noFill/>
          <a:ln>
            <a:noFill/>
          </a:ln>
        </p:spPr>
      </p:pic>
      <p:pic>
        <p:nvPicPr>
          <p:cNvPr id="8" name="Picture 2" descr="Tienda Marketplace en la nube">
            <a:extLst>
              <a:ext uri="{FF2B5EF4-FFF2-40B4-BE49-F238E27FC236}">
                <a16:creationId xmlns:a16="http://schemas.microsoft.com/office/drawing/2014/main" id="{FDDD2AF0-AB30-E948-96B9-4A7B472398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3" y="-300547"/>
            <a:ext cx="4604209" cy="4604209"/>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B190B7A4-0E22-BA4C-AD83-4C628366C8D3}"/>
              </a:ext>
            </a:extLst>
          </p:cNvPr>
          <p:cNvSpPr/>
          <p:nvPr/>
        </p:nvSpPr>
        <p:spPr>
          <a:xfrm>
            <a:off x="8056713" y="5862323"/>
            <a:ext cx="4045527" cy="954107"/>
          </a:xfrm>
          <a:prstGeom prst="rect">
            <a:avLst/>
          </a:prstGeom>
        </p:spPr>
        <p:txBody>
          <a:bodyPr wrap="square">
            <a:spAutoFit/>
          </a:bodyPr>
          <a:lstStyle/>
          <a:p>
            <a:pPr lvl="0" algn="r">
              <a:buClr>
                <a:schemeClr val="bg1"/>
              </a:buClr>
              <a:buSzPts val="2400"/>
            </a:pP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Correo: </a:t>
            </a:r>
            <a:r>
              <a:rPr lang="es-ES" dirty="0" err="1">
                <a:solidFill>
                  <a:srgbClr val="FFFFFF"/>
                </a:solidFill>
                <a:latin typeface="Calibri"/>
                <a:ea typeface="Calibri"/>
                <a:cs typeface="Calibri"/>
                <a:sym typeface="Calibri"/>
              </a:rPr>
              <a:t>vc@cudi.edu.mx</a:t>
            </a:r>
            <a:r>
              <a:rPr lang="es-ES" dirty="0">
                <a:solidFill>
                  <a:srgbClr val="FFFFFF"/>
                </a:solidFill>
                <a:latin typeface="Calibri"/>
                <a:ea typeface="Calibri"/>
                <a:cs typeface="Calibri"/>
                <a:sym typeface="Calibri"/>
              </a:rPr>
              <a:t> </a:t>
            </a: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Tel. +52 55 5211 3060</a:t>
            </a:r>
            <a:br>
              <a:rPr lang="es-ES" dirty="0">
                <a:solidFill>
                  <a:srgbClr val="FFFFFF"/>
                </a:solidFill>
                <a:latin typeface="Calibri"/>
                <a:ea typeface="Calibri"/>
                <a:cs typeface="Calibri"/>
                <a:sym typeface="Calibri"/>
              </a:rPr>
            </a:br>
            <a:endParaRPr lang="es-MX" dirty="0"/>
          </a:p>
        </p:txBody>
      </p:sp>
    </p:spTree>
    <p:extLst>
      <p:ext uri="{BB962C8B-B14F-4D97-AF65-F5344CB8AC3E}">
        <p14:creationId xmlns:p14="http://schemas.microsoft.com/office/powerpoint/2010/main" val="3090902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3" name="Imagen 2">
            <a:extLst>
              <a:ext uri="{FF2B5EF4-FFF2-40B4-BE49-F238E27FC236}">
                <a16:creationId xmlns:a16="http://schemas.microsoft.com/office/drawing/2014/main" id="{91E291A2-276C-8A4C-A6EF-355686B2B97E}"/>
              </a:ext>
            </a:extLst>
          </p:cNvPr>
          <p:cNvPicPr>
            <a:picLocks noChangeAspect="1"/>
          </p:cNvPicPr>
          <p:nvPr/>
        </p:nvPicPr>
        <p:blipFill rotWithShape="1">
          <a:blip r:embed="rId3"/>
          <a:srcRect l="12769" t="-382" r="8589" b="382"/>
          <a:stretch/>
        </p:blipFill>
        <p:spPr>
          <a:xfrm>
            <a:off x="5692597" y="-34738"/>
            <a:ext cx="6599316" cy="6858000"/>
          </a:xfrm>
          <a:prstGeom prst="rect">
            <a:avLst/>
          </a:prstGeom>
        </p:spPr>
      </p:pic>
      <p:sp>
        <p:nvSpPr>
          <p:cNvPr id="4" name="Google Shape;244;g5fdb44d8a9_0_132">
            <a:extLst>
              <a:ext uri="{FF2B5EF4-FFF2-40B4-BE49-F238E27FC236}">
                <a16:creationId xmlns:a16="http://schemas.microsoft.com/office/drawing/2014/main" id="{951CAEC6-E24D-7B4C-876B-636E3FD9D053}"/>
              </a:ext>
            </a:extLst>
          </p:cNvPr>
          <p:cNvSpPr/>
          <p:nvPr/>
        </p:nvSpPr>
        <p:spPr>
          <a:xfrm>
            <a:off x="-106387" y="-26212"/>
            <a:ext cx="7100778" cy="68580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CL" sz="1400" b="0" i="0" u="none" strike="noStrike" cap="none">
                <a:solidFill>
                  <a:schemeClr val="lt1"/>
                </a:solidFill>
                <a:latin typeface="Arial"/>
                <a:ea typeface="Arial"/>
                <a:cs typeface="Arial"/>
                <a:sym typeface="Arial"/>
              </a:rPr>
              <a:t>.</a:t>
            </a:r>
            <a:endParaRPr sz="1400" b="0" i="0" u="none" strike="noStrike" cap="none">
              <a:solidFill>
                <a:schemeClr val="lt1"/>
              </a:solidFill>
              <a:latin typeface="Arial"/>
              <a:ea typeface="Arial"/>
              <a:cs typeface="Arial"/>
              <a:sym typeface="Arial"/>
            </a:endParaRPr>
          </a:p>
        </p:txBody>
      </p:sp>
      <p:sp>
        <p:nvSpPr>
          <p:cNvPr id="5" name="Google Shape;245;g5fdb44d8a9_0_132">
            <a:extLst>
              <a:ext uri="{FF2B5EF4-FFF2-40B4-BE49-F238E27FC236}">
                <a16:creationId xmlns:a16="http://schemas.microsoft.com/office/drawing/2014/main" id="{E84E565E-8284-9F47-B9A4-B1F43AA1BF80}"/>
              </a:ext>
            </a:extLst>
          </p:cNvPr>
          <p:cNvSpPr txBox="1">
            <a:spLocks/>
          </p:cNvSpPr>
          <p:nvPr/>
        </p:nvSpPr>
        <p:spPr>
          <a:xfrm>
            <a:off x="192187" y="1380932"/>
            <a:ext cx="6447741" cy="466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4400"/>
            </a:pPr>
            <a:r>
              <a:rPr lang="es-CL" sz="3600" b="1" dirty="0">
                <a:solidFill>
                  <a:schemeClr val="lt1"/>
                </a:solidFill>
              </a:rPr>
              <a:t>Servicio de correo electrónico que incluye </a:t>
            </a:r>
          </a:p>
          <a:p>
            <a:pPr algn="ctr">
              <a:buSzPts val="4400"/>
            </a:pPr>
            <a:r>
              <a:rPr lang="es-CL" sz="3600" b="1" dirty="0">
                <a:solidFill>
                  <a:schemeClr val="lt1"/>
                </a:solidFill>
              </a:rPr>
              <a:t>G Suite for Education</a:t>
            </a:r>
          </a:p>
        </p:txBody>
      </p:sp>
      <p:sp>
        <p:nvSpPr>
          <p:cNvPr id="6" name="Google Shape;246;g5fdb44d8a9_0_132">
            <a:extLst>
              <a:ext uri="{FF2B5EF4-FFF2-40B4-BE49-F238E27FC236}">
                <a16:creationId xmlns:a16="http://schemas.microsoft.com/office/drawing/2014/main" id="{3E6E679B-2CB1-3A46-990F-B9FA9AE11B0B}"/>
              </a:ext>
            </a:extLst>
          </p:cNvPr>
          <p:cNvSpPr/>
          <p:nvPr/>
        </p:nvSpPr>
        <p:spPr>
          <a:xfrm>
            <a:off x="64956" y="2720708"/>
            <a:ext cx="6758092" cy="1015800"/>
          </a:xfrm>
          <a:prstGeom prst="rect">
            <a:avLst/>
          </a:prstGeom>
          <a:noFill/>
          <a:ln>
            <a:noFill/>
          </a:ln>
        </p:spPr>
        <p:txBody>
          <a:bodyPr spcFirstLastPara="1" wrap="square" lIns="91425" tIns="45700" rIns="91425" bIns="45700" anchor="t" anchorCtr="0">
            <a:noAutofit/>
          </a:bodyPr>
          <a:lstStyle/>
          <a:p>
            <a:pPr lvl="0" algn="ctr">
              <a:buClr>
                <a:schemeClr val="bg1"/>
              </a:buClr>
              <a:buSzPts val="2400"/>
            </a:pPr>
            <a:r>
              <a:rPr lang="es-CL" sz="2000" dirty="0">
                <a:solidFill>
                  <a:srgbClr val="FFFFFF"/>
                </a:solidFill>
                <a:latin typeface="Calibri"/>
                <a:ea typeface="Calibri"/>
                <a:cs typeface="Calibri"/>
                <a:sym typeface="Calibri"/>
              </a:rPr>
              <a:t>Con G Suite for Education, los profesores pueden generar oportunidades de aprendizaje, agilizar  las tareas administrativas y desafiar a sus alumnos a pensar de manera crítica;  todo sin interrumpir los flujos de trabajo actuales. </a:t>
            </a:r>
          </a:p>
          <a:p>
            <a:pPr lvl="0" algn="ctr">
              <a:buClr>
                <a:schemeClr val="bg1"/>
              </a:buClr>
              <a:buSzPts val="2400"/>
            </a:pPr>
            <a:endParaRPr lang="es-CL" sz="2000" dirty="0">
              <a:solidFill>
                <a:srgbClr val="FFFFFF"/>
              </a:solidFill>
              <a:latin typeface="Calibri"/>
              <a:ea typeface="Calibri"/>
              <a:cs typeface="Calibri"/>
              <a:sym typeface="Calibri"/>
            </a:endParaRPr>
          </a:p>
          <a:p>
            <a:pPr lvl="0" algn="ctr">
              <a:buClr>
                <a:schemeClr val="bg1"/>
              </a:buClr>
              <a:buSzPts val="2400"/>
            </a:pPr>
            <a:r>
              <a:rPr lang="es-CL" sz="2000" dirty="0">
                <a:solidFill>
                  <a:srgbClr val="FFFFFF"/>
                </a:solidFill>
                <a:latin typeface="Calibri"/>
                <a:ea typeface="Calibri"/>
                <a:cs typeface="Calibri"/>
                <a:sym typeface="Calibri"/>
              </a:rPr>
              <a:t>Las herramientas de G Suite for Education son potentes por  sí mismas, pero juntas funcionan aún mejor.</a:t>
            </a:r>
          </a:p>
          <a:p>
            <a:pPr lvl="0">
              <a:buClr>
                <a:schemeClr val="bg1"/>
              </a:buClr>
              <a:buSzPts val="2400"/>
            </a:pPr>
            <a:endParaRPr sz="2000" b="0" i="0" u="none" strike="noStrike" cap="none" dirty="0">
              <a:solidFill>
                <a:srgbClr val="FFFFFF"/>
              </a:solidFill>
              <a:latin typeface="Calibri"/>
              <a:ea typeface="Calibri"/>
              <a:cs typeface="Calibri"/>
              <a:sym typeface="Calibri"/>
            </a:endParaRPr>
          </a:p>
        </p:txBody>
      </p:sp>
      <p:pic>
        <p:nvPicPr>
          <p:cNvPr id="7" name="Google Shape;247;g5fdb44d8a9_0_132">
            <a:extLst>
              <a:ext uri="{FF2B5EF4-FFF2-40B4-BE49-F238E27FC236}">
                <a16:creationId xmlns:a16="http://schemas.microsoft.com/office/drawing/2014/main" id="{920A09FE-E180-0043-904E-306D7136C0EC}"/>
              </a:ext>
            </a:extLst>
          </p:cNvPr>
          <p:cNvPicPr preferRelativeResize="0"/>
          <p:nvPr/>
        </p:nvPicPr>
        <p:blipFill rotWithShape="1">
          <a:blip r:embed="rId4">
            <a:alphaModFix/>
          </a:blip>
          <a:srcRect/>
          <a:stretch/>
        </p:blipFill>
        <p:spPr>
          <a:xfrm>
            <a:off x="39985" y="181162"/>
            <a:ext cx="1277839" cy="436729"/>
          </a:xfrm>
          <a:prstGeom prst="rect">
            <a:avLst/>
          </a:prstGeom>
          <a:noFill/>
          <a:ln>
            <a:noFill/>
          </a:ln>
        </p:spPr>
      </p:pic>
      <p:pic>
        <p:nvPicPr>
          <p:cNvPr id="8" name="Google Shape;249;g5fdb44d8a9_0_132">
            <a:extLst>
              <a:ext uri="{FF2B5EF4-FFF2-40B4-BE49-F238E27FC236}">
                <a16:creationId xmlns:a16="http://schemas.microsoft.com/office/drawing/2014/main" id="{C7DA5A97-32F6-6D4E-8C7A-E144D1995D55}"/>
              </a:ext>
            </a:extLst>
          </p:cNvPr>
          <p:cNvPicPr preferRelativeResize="0"/>
          <p:nvPr/>
        </p:nvPicPr>
        <p:blipFill>
          <a:blip r:embed="rId5">
            <a:alphaModFix/>
          </a:blip>
          <a:stretch>
            <a:fillRect/>
          </a:stretch>
        </p:blipFill>
        <p:spPr>
          <a:xfrm>
            <a:off x="5212791" y="-51037"/>
            <a:ext cx="1715301" cy="1088550"/>
          </a:xfrm>
          <a:prstGeom prst="rect">
            <a:avLst/>
          </a:prstGeom>
          <a:noFill/>
          <a:ln>
            <a:noFill/>
          </a:ln>
        </p:spPr>
      </p:pic>
      <p:sp>
        <p:nvSpPr>
          <p:cNvPr id="9" name="Rectángulo 8">
            <a:extLst>
              <a:ext uri="{FF2B5EF4-FFF2-40B4-BE49-F238E27FC236}">
                <a16:creationId xmlns:a16="http://schemas.microsoft.com/office/drawing/2014/main" id="{C2982F7D-2910-A04B-8279-43A992A4C518}"/>
              </a:ext>
            </a:extLst>
          </p:cNvPr>
          <p:cNvSpPr/>
          <p:nvPr/>
        </p:nvSpPr>
        <p:spPr>
          <a:xfrm>
            <a:off x="2777521" y="6110189"/>
            <a:ext cx="4045527" cy="738664"/>
          </a:xfrm>
          <a:prstGeom prst="rect">
            <a:avLst/>
          </a:prstGeom>
        </p:spPr>
        <p:txBody>
          <a:bodyPr wrap="square">
            <a:spAutoFit/>
          </a:bodyPr>
          <a:lstStyle/>
          <a:p>
            <a:pPr lvl="0" algn="r">
              <a:buClr>
                <a:schemeClr val="bg1"/>
              </a:buClr>
              <a:buSzPts val="2400"/>
            </a:pP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Correo: </a:t>
            </a:r>
            <a:r>
              <a:rPr lang="es-ES" dirty="0" err="1">
                <a:solidFill>
                  <a:srgbClr val="FFFFFF"/>
                </a:solidFill>
                <a:latin typeface="Calibri"/>
                <a:ea typeface="Calibri"/>
                <a:cs typeface="Calibri"/>
                <a:sym typeface="Calibri"/>
              </a:rPr>
              <a:t>cudi@cudi.edu.mx</a:t>
            </a:r>
            <a:r>
              <a:rPr lang="es-ES" dirty="0">
                <a:solidFill>
                  <a:srgbClr val="FFFFFF"/>
                </a:solidFill>
                <a:latin typeface="Calibri"/>
                <a:ea typeface="Calibri"/>
                <a:cs typeface="Calibri"/>
                <a:sym typeface="Calibri"/>
              </a:rPr>
              <a:t> </a:t>
            </a: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Tel. +52 55 5211 3060</a:t>
            </a:r>
            <a:endParaRPr lang="es-MX" dirty="0"/>
          </a:p>
        </p:txBody>
      </p:sp>
      <p:sp>
        <p:nvSpPr>
          <p:cNvPr id="2" name="CuadroTexto 1">
            <a:extLst>
              <a:ext uri="{FF2B5EF4-FFF2-40B4-BE49-F238E27FC236}">
                <a16:creationId xmlns:a16="http://schemas.microsoft.com/office/drawing/2014/main" id="{B0BCCAA9-65F7-F643-ACC8-13FEE53D70B4}"/>
              </a:ext>
            </a:extLst>
          </p:cNvPr>
          <p:cNvSpPr txBox="1"/>
          <p:nvPr/>
        </p:nvSpPr>
        <p:spPr>
          <a:xfrm>
            <a:off x="7235994" y="4072014"/>
            <a:ext cx="4327822" cy="307777"/>
          </a:xfrm>
          <a:prstGeom prst="rect">
            <a:avLst/>
          </a:prstGeom>
          <a:noFill/>
        </p:spPr>
        <p:txBody>
          <a:bodyPr wrap="square" rtlCol="0">
            <a:spAutoFit/>
          </a:bodyPr>
          <a:lstStyle/>
          <a:p>
            <a:r>
              <a:rPr lang="es-MX" dirty="0">
                <a:solidFill>
                  <a:schemeClr val="accent5">
                    <a:lumMod val="50000"/>
                  </a:schemeClr>
                </a:solidFill>
              </a:rPr>
              <a:t>https://gsuite.google.com/signup/edu/welcome#0</a:t>
            </a:r>
          </a:p>
        </p:txBody>
      </p:sp>
      <p:sp>
        <p:nvSpPr>
          <p:cNvPr id="10" name="CuadroTexto 9">
            <a:extLst>
              <a:ext uri="{FF2B5EF4-FFF2-40B4-BE49-F238E27FC236}">
                <a16:creationId xmlns:a16="http://schemas.microsoft.com/office/drawing/2014/main" id="{88CFA625-DBB6-CB4E-B2AF-F85EABE3E5E3}"/>
              </a:ext>
            </a:extLst>
          </p:cNvPr>
          <p:cNvSpPr txBox="1"/>
          <p:nvPr/>
        </p:nvSpPr>
        <p:spPr>
          <a:xfrm>
            <a:off x="1051927" y="6034626"/>
            <a:ext cx="5783767" cy="307777"/>
          </a:xfrm>
          <a:prstGeom prst="rect">
            <a:avLst/>
          </a:prstGeom>
          <a:noFill/>
        </p:spPr>
        <p:txBody>
          <a:bodyPr wrap="square" rtlCol="0">
            <a:spAutoFit/>
          </a:bodyPr>
          <a:lstStyle/>
          <a:p>
            <a:pPr algn="r"/>
            <a:r>
              <a:rPr lang="es-ES" dirty="0">
                <a:solidFill>
                  <a:schemeClr val="bg1"/>
                </a:solidFill>
              </a:rPr>
              <a:t>Capacitaciones </a:t>
            </a:r>
            <a:r>
              <a:rPr lang="es-MX" dirty="0">
                <a:solidFill>
                  <a:schemeClr val="bg1"/>
                </a:solidFill>
                <a:hlinkClick r:id="rId6">
                  <a:extLst>
                    <a:ext uri="{A12FA001-AC4F-418D-AE19-62706E023703}">
                      <ahyp:hlinkClr xmlns:ahyp="http://schemas.microsoft.com/office/drawing/2018/hyperlinkcolor" val="tx"/>
                    </a:ext>
                  </a:extLst>
                </a:hlinkClick>
              </a:rPr>
              <a:t>https://teachercenter.withgoogle.com/</a:t>
            </a:r>
            <a:endParaRPr lang="es-MX"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4" name="Imagen 3">
            <a:extLst>
              <a:ext uri="{FF2B5EF4-FFF2-40B4-BE49-F238E27FC236}">
                <a16:creationId xmlns:a16="http://schemas.microsoft.com/office/drawing/2014/main" id="{1A899E5C-7CCE-6046-9A65-AA14E5EE21CF}"/>
              </a:ext>
            </a:extLst>
          </p:cNvPr>
          <p:cNvPicPr>
            <a:picLocks noChangeAspect="1"/>
          </p:cNvPicPr>
          <p:nvPr/>
        </p:nvPicPr>
        <p:blipFill rotWithShape="1">
          <a:blip r:embed="rId3"/>
          <a:srcRect l="-5131" t="185" r="15471" b="-185"/>
          <a:stretch/>
        </p:blipFill>
        <p:spPr>
          <a:xfrm>
            <a:off x="-442008" y="0"/>
            <a:ext cx="7100779" cy="6858000"/>
          </a:xfrm>
          <a:prstGeom prst="rect">
            <a:avLst/>
          </a:prstGeom>
        </p:spPr>
      </p:pic>
      <p:sp>
        <p:nvSpPr>
          <p:cNvPr id="5" name="Google Shape;244;g5fdb44d8a9_0_132">
            <a:extLst>
              <a:ext uri="{FF2B5EF4-FFF2-40B4-BE49-F238E27FC236}">
                <a16:creationId xmlns:a16="http://schemas.microsoft.com/office/drawing/2014/main" id="{532AAF4B-2067-7741-8D22-2576302159E0}"/>
              </a:ext>
            </a:extLst>
          </p:cNvPr>
          <p:cNvSpPr/>
          <p:nvPr/>
        </p:nvSpPr>
        <p:spPr>
          <a:xfrm>
            <a:off x="6539787" y="-3453"/>
            <a:ext cx="5834087" cy="68580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CL" sz="1400" b="0" i="0" u="none" strike="noStrike" cap="none">
                <a:solidFill>
                  <a:schemeClr val="lt1"/>
                </a:solidFill>
                <a:latin typeface="Arial"/>
                <a:ea typeface="Arial"/>
                <a:cs typeface="Arial"/>
                <a:sym typeface="Arial"/>
              </a:rPr>
              <a:t>.</a:t>
            </a:r>
            <a:endParaRPr sz="1400" b="0" i="0" u="none" strike="noStrike" cap="none">
              <a:solidFill>
                <a:schemeClr val="lt1"/>
              </a:solidFill>
              <a:latin typeface="Arial"/>
              <a:ea typeface="Arial"/>
              <a:cs typeface="Arial"/>
              <a:sym typeface="Arial"/>
            </a:endParaRPr>
          </a:p>
        </p:txBody>
      </p:sp>
      <p:sp>
        <p:nvSpPr>
          <p:cNvPr id="6" name="Google Shape;245;g5fdb44d8a9_0_132">
            <a:extLst>
              <a:ext uri="{FF2B5EF4-FFF2-40B4-BE49-F238E27FC236}">
                <a16:creationId xmlns:a16="http://schemas.microsoft.com/office/drawing/2014/main" id="{080BF3DE-7FE4-C348-9E95-5F231BF9FE42}"/>
              </a:ext>
            </a:extLst>
          </p:cNvPr>
          <p:cNvSpPr txBox="1">
            <a:spLocks/>
          </p:cNvSpPr>
          <p:nvPr/>
        </p:nvSpPr>
        <p:spPr>
          <a:xfrm>
            <a:off x="6756947" y="1134326"/>
            <a:ext cx="5552532" cy="466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4400"/>
            </a:pPr>
            <a:r>
              <a:rPr lang="es-CL" sz="4000" b="1" dirty="0">
                <a:solidFill>
                  <a:schemeClr val="lt1"/>
                </a:solidFill>
              </a:rPr>
              <a:t>Repositorio de videos</a:t>
            </a:r>
          </a:p>
        </p:txBody>
      </p:sp>
      <p:sp>
        <p:nvSpPr>
          <p:cNvPr id="7" name="Google Shape;246;g5fdb44d8a9_0_132">
            <a:extLst>
              <a:ext uri="{FF2B5EF4-FFF2-40B4-BE49-F238E27FC236}">
                <a16:creationId xmlns:a16="http://schemas.microsoft.com/office/drawing/2014/main" id="{74BBA1DC-2645-E74D-AA2F-07871EAE37EE}"/>
              </a:ext>
            </a:extLst>
          </p:cNvPr>
          <p:cNvSpPr/>
          <p:nvPr/>
        </p:nvSpPr>
        <p:spPr>
          <a:xfrm>
            <a:off x="6756947" y="1947546"/>
            <a:ext cx="5552532" cy="1015800"/>
          </a:xfrm>
          <a:prstGeom prst="rect">
            <a:avLst/>
          </a:prstGeom>
          <a:noFill/>
          <a:ln>
            <a:noFill/>
          </a:ln>
        </p:spPr>
        <p:txBody>
          <a:bodyPr spcFirstLastPara="1" wrap="square" lIns="91425" tIns="45700" rIns="91425" bIns="45700" anchor="t" anchorCtr="0">
            <a:noAutofit/>
          </a:bodyPr>
          <a:lstStyle/>
          <a:p>
            <a:pPr lvl="0" algn="ctr">
              <a:buClr>
                <a:schemeClr val="bg1"/>
              </a:buClr>
              <a:buSzPts val="2400"/>
            </a:pPr>
            <a:r>
              <a:rPr lang="es-CL" sz="2600" dirty="0">
                <a:solidFill>
                  <a:srgbClr val="FFFFFF"/>
                </a:solidFill>
                <a:latin typeface="Calibri"/>
                <a:ea typeface="Calibri"/>
                <a:cs typeface="Calibri"/>
                <a:sym typeface="Calibri"/>
              </a:rPr>
              <a:t>Refleja las  actividades de sus comunidades y grupos técnicos.</a:t>
            </a:r>
          </a:p>
          <a:p>
            <a:pPr lvl="0" algn="ctr">
              <a:buClr>
                <a:schemeClr val="bg1"/>
              </a:buClr>
              <a:buSzPts val="2400"/>
            </a:pPr>
            <a:endParaRPr lang="es-CL" sz="2600" dirty="0">
              <a:solidFill>
                <a:srgbClr val="FFFFFF"/>
              </a:solidFill>
              <a:latin typeface="Calibri"/>
              <a:ea typeface="Calibri"/>
              <a:cs typeface="Calibri"/>
              <a:sym typeface="Calibri"/>
            </a:endParaRPr>
          </a:p>
          <a:p>
            <a:pPr lvl="0" algn="ctr">
              <a:buClr>
                <a:schemeClr val="bg1"/>
              </a:buClr>
              <a:buSzPts val="2400"/>
            </a:pPr>
            <a:r>
              <a:rPr lang="es-MX" sz="2600" dirty="0">
                <a:solidFill>
                  <a:srgbClr val="FFFFFF"/>
                </a:solidFill>
                <a:latin typeface="Calibri"/>
                <a:ea typeface="Calibri"/>
                <a:cs typeface="Calibri"/>
                <a:sym typeface="Calibri"/>
              </a:rPr>
              <a:t>Este esfuerzo  tiene como objeto dar  mayor visibilidad a los  trabajos colaborativos  que utilizando las redes  avanzadas, han desarrollado las instituciones miembros  de la Corporación.</a:t>
            </a:r>
            <a:endParaRPr sz="2600" b="0" i="0" u="none" strike="noStrike" cap="none" dirty="0">
              <a:solidFill>
                <a:srgbClr val="FFFFFF"/>
              </a:solidFill>
              <a:latin typeface="Calibri"/>
              <a:ea typeface="Calibri"/>
              <a:cs typeface="Calibri"/>
              <a:sym typeface="Calibri"/>
            </a:endParaRPr>
          </a:p>
        </p:txBody>
      </p:sp>
      <p:pic>
        <p:nvPicPr>
          <p:cNvPr id="8" name="Google Shape;247;g5fdb44d8a9_0_132">
            <a:extLst>
              <a:ext uri="{FF2B5EF4-FFF2-40B4-BE49-F238E27FC236}">
                <a16:creationId xmlns:a16="http://schemas.microsoft.com/office/drawing/2014/main" id="{AA4A1008-3401-9448-A2A1-3A259DFC16C0}"/>
              </a:ext>
            </a:extLst>
          </p:cNvPr>
          <p:cNvPicPr preferRelativeResize="0"/>
          <p:nvPr/>
        </p:nvPicPr>
        <p:blipFill rotWithShape="1">
          <a:blip r:embed="rId4">
            <a:alphaModFix/>
          </a:blip>
          <a:srcRect/>
          <a:stretch/>
        </p:blipFill>
        <p:spPr>
          <a:xfrm>
            <a:off x="6686159" y="265872"/>
            <a:ext cx="1277839" cy="436729"/>
          </a:xfrm>
          <a:prstGeom prst="rect">
            <a:avLst/>
          </a:prstGeom>
          <a:noFill/>
          <a:ln>
            <a:noFill/>
          </a:ln>
        </p:spPr>
      </p:pic>
      <p:pic>
        <p:nvPicPr>
          <p:cNvPr id="9" name="Google Shape;249;g5fdb44d8a9_0_132">
            <a:extLst>
              <a:ext uri="{FF2B5EF4-FFF2-40B4-BE49-F238E27FC236}">
                <a16:creationId xmlns:a16="http://schemas.microsoft.com/office/drawing/2014/main" id="{D7E04F49-6F54-C94B-A96E-E53236B27260}"/>
              </a:ext>
            </a:extLst>
          </p:cNvPr>
          <p:cNvPicPr preferRelativeResize="0"/>
          <p:nvPr/>
        </p:nvPicPr>
        <p:blipFill>
          <a:blip r:embed="rId5">
            <a:alphaModFix/>
          </a:blip>
          <a:stretch>
            <a:fillRect/>
          </a:stretch>
        </p:blipFill>
        <p:spPr>
          <a:xfrm>
            <a:off x="10373065" y="0"/>
            <a:ext cx="1715301" cy="1088550"/>
          </a:xfrm>
          <a:prstGeom prst="rect">
            <a:avLst/>
          </a:prstGeom>
          <a:noFill/>
          <a:ln>
            <a:noFill/>
          </a:ln>
        </p:spPr>
      </p:pic>
      <p:sp>
        <p:nvSpPr>
          <p:cNvPr id="13" name="Rectángulo 12">
            <a:extLst>
              <a:ext uri="{FF2B5EF4-FFF2-40B4-BE49-F238E27FC236}">
                <a16:creationId xmlns:a16="http://schemas.microsoft.com/office/drawing/2014/main" id="{A407CCFA-5DC2-2142-A9C2-5D95ABB3AF14}"/>
              </a:ext>
            </a:extLst>
          </p:cNvPr>
          <p:cNvSpPr/>
          <p:nvPr/>
        </p:nvSpPr>
        <p:spPr>
          <a:xfrm>
            <a:off x="8056713" y="5650451"/>
            <a:ext cx="4045527" cy="1169551"/>
          </a:xfrm>
          <a:prstGeom prst="rect">
            <a:avLst/>
          </a:prstGeom>
        </p:spPr>
        <p:txBody>
          <a:bodyPr wrap="square">
            <a:spAutoFit/>
          </a:bodyPr>
          <a:lstStyle/>
          <a:p>
            <a:pPr lvl="0" algn="r">
              <a:buClr>
                <a:schemeClr val="bg1"/>
              </a:buClr>
              <a:buSzPts val="2400"/>
            </a:pPr>
            <a:r>
              <a:rPr lang="es-ES" dirty="0">
                <a:solidFill>
                  <a:srgbClr val="FFFFFF"/>
                </a:solidFill>
                <a:latin typeface="Calibri"/>
                <a:ea typeface="Calibri"/>
                <a:cs typeface="Calibri"/>
                <a:sym typeface="Calibri"/>
              </a:rPr>
              <a:t>Responsable: Martha </a:t>
            </a:r>
            <a:r>
              <a:rPr lang="es-ES" dirty="0" err="1">
                <a:solidFill>
                  <a:srgbClr val="FFFFFF"/>
                </a:solidFill>
                <a:latin typeface="Calibri"/>
                <a:ea typeface="Calibri"/>
                <a:cs typeface="Calibri"/>
                <a:sym typeface="Calibri"/>
              </a:rPr>
              <a:t>Avila</a:t>
            </a:r>
            <a:endParaRPr lang="es-ES" dirty="0">
              <a:solidFill>
                <a:srgbClr val="FFFFFF"/>
              </a:solidFill>
              <a:latin typeface="Calibri"/>
              <a:ea typeface="Calibri"/>
              <a:cs typeface="Calibri"/>
              <a:sym typeface="Calibri"/>
            </a:endParaRPr>
          </a:p>
          <a:p>
            <a:pPr lvl="0" algn="r">
              <a:buClr>
                <a:schemeClr val="bg1"/>
              </a:buClr>
              <a:buSzPts val="2400"/>
            </a:pPr>
            <a:r>
              <a:rPr lang="es-ES" dirty="0">
                <a:solidFill>
                  <a:srgbClr val="FFFFFF"/>
                </a:solidFill>
                <a:latin typeface="Calibri"/>
                <a:ea typeface="Calibri"/>
                <a:cs typeface="Calibri"/>
                <a:sym typeface="Calibri"/>
              </a:rPr>
              <a:t>Responsable Técnico: Eduardo  Romero</a:t>
            </a: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Correo: </a:t>
            </a:r>
            <a:r>
              <a:rPr lang="es-ES" dirty="0" err="1">
                <a:solidFill>
                  <a:srgbClr val="FFFFFF"/>
                </a:solidFill>
                <a:latin typeface="Calibri"/>
                <a:ea typeface="Calibri"/>
                <a:cs typeface="Calibri"/>
                <a:sym typeface="Calibri"/>
              </a:rPr>
              <a:t>repositorio@cudi.edu.mx</a:t>
            </a:r>
            <a:r>
              <a:rPr lang="es-ES" dirty="0">
                <a:solidFill>
                  <a:srgbClr val="FFFFFF"/>
                </a:solidFill>
                <a:latin typeface="Calibri"/>
                <a:ea typeface="Calibri"/>
                <a:cs typeface="Calibri"/>
                <a:sym typeface="Calibri"/>
              </a:rPr>
              <a:t> </a:t>
            </a: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Tel. +52 55 5211 3060</a:t>
            </a:r>
            <a:br>
              <a:rPr lang="es-ES" dirty="0">
                <a:solidFill>
                  <a:srgbClr val="FFFFFF"/>
                </a:solidFill>
                <a:latin typeface="Calibri"/>
                <a:ea typeface="Calibri"/>
                <a:cs typeface="Calibri"/>
                <a:sym typeface="Calibri"/>
              </a:rPr>
            </a:br>
            <a:r>
              <a:rPr lang="es-MX" dirty="0">
                <a:solidFill>
                  <a:srgbClr val="FFFFFF"/>
                </a:solidFill>
                <a:latin typeface="Calibri"/>
                <a:cs typeface="Calibri"/>
                <a:hlinkClick r:id="rId6">
                  <a:extLst>
                    <a:ext uri="{A12FA001-AC4F-418D-AE19-62706E023703}">
                      <ahyp:hlinkClr xmlns:ahyp="http://schemas.microsoft.com/office/drawing/2018/hyperlinkcolor" val="tx"/>
                    </a:ext>
                  </a:extLst>
                </a:hlinkClick>
              </a:rPr>
              <a:t>http://repositorio.cudi.edu.mx/</a:t>
            </a:r>
            <a:endParaRPr lang="es-MX" dirty="0">
              <a:solidFill>
                <a:srgbClr val="FFFFFF"/>
              </a:solidFill>
              <a:latin typeface="Calibri"/>
              <a:cs typeface="Calibri"/>
            </a:endParaRPr>
          </a:p>
        </p:txBody>
      </p:sp>
      <p:pic>
        <p:nvPicPr>
          <p:cNvPr id="11" name="Imagen 10">
            <a:extLst>
              <a:ext uri="{FF2B5EF4-FFF2-40B4-BE49-F238E27FC236}">
                <a16:creationId xmlns:a16="http://schemas.microsoft.com/office/drawing/2014/main" id="{57F21DEA-E9B8-2B49-B71F-5F203D43DE2C}"/>
              </a:ext>
            </a:extLst>
          </p:cNvPr>
          <p:cNvPicPr>
            <a:picLocks noChangeAspect="1"/>
          </p:cNvPicPr>
          <p:nvPr/>
        </p:nvPicPr>
        <p:blipFill>
          <a:blip r:embed="rId7"/>
          <a:stretch>
            <a:fillRect/>
          </a:stretch>
        </p:blipFill>
        <p:spPr>
          <a:xfrm>
            <a:off x="3273890" y="-1"/>
            <a:ext cx="3265898" cy="2185639"/>
          </a:xfrm>
          <a:prstGeom prst="rect">
            <a:avLst/>
          </a:prstGeom>
        </p:spPr>
      </p:pic>
      <p:pic>
        <p:nvPicPr>
          <p:cNvPr id="14" name="Imagen 13">
            <a:extLst>
              <a:ext uri="{FF2B5EF4-FFF2-40B4-BE49-F238E27FC236}">
                <a16:creationId xmlns:a16="http://schemas.microsoft.com/office/drawing/2014/main" id="{2DEFA260-1E5F-3C40-BD93-442F7CF7A618}"/>
              </a:ext>
            </a:extLst>
          </p:cNvPr>
          <p:cNvPicPr>
            <a:picLocks noChangeAspect="1"/>
          </p:cNvPicPr>
          <p:nvPr/>
        </p:nvPicPr>
        <p:blipFill>
          <a:blip r:embed="rId8"/>
          <a:stretch>
            <a:fillRect/>
          </a:stretch>
        </p:blipFill>
        <p:spPr>
          <a:xfrm>
            <a:off x="3397156" y="1873405"/>
            <a:ext cx="3142630" cy="1771854"/>
          </a:xfrm>
          <a:prstGeom prst="rect">
            <a:avLst/>
          </a:prstGeom>
        </p:spPr>
      </p:pic>
      <p:pic>
        <p:nvPicPr>
          <p:cNvPr id="16" name="Imagen 15">
            <a:extLst>
              <a:ext uri="{FF2B5EF4-FFF2-40B4-BE49-F238E27FC236}">
                <a16:creationId xmlns:a16="http://schemas.microsoft.com/office/drawing/2014/main" id="{3DCB536C-94DC-6042-93AA-D8F7321FBF33}"/>
              </a:ext>
            </a:extLst>
          </p:cNvPr>
          <p:cNvPicPr>
            <a:picLocks noChangeAspect="1"/>
          </p:cNvPicPr>
          <p:nvPr/>
        </p:nvPicPr>
        <p:blipFill>
          <a:blip r:embed="rId9"/>
          <a:stretch>
            <a:fillRect/>
          </a:stretch>
        </p:blipFill>
        <p:spPr>
          <a:xfrm>
            <a:off x="3257650" y="3319729"/>
            <a:ext cx="3265899" cy="1829754"/>
          </a:xfrm>
          <a:prstGeom prst="rect">
            <a:avLst/>
          </a:prstGeom>
        </p:spPr>
      </p:pic>
      <p:pic>
        <p:nvPicPr>
          <p:cNvPr id="18" name="Imagen 17">
            <a:extLst>
              <a:ext uri="{FF2B5EF4-FFF2-40B4-BE49-F238E27FC236}">
                <a16:creationId xmlns:a16="http://schemas.microsoft.com/office/drawing/2014/main" id="{8B470157-007B-354F-B769-F9B92FB5B7D3}"/>
              </a:ext>
            </a:extLst>
          </p:cNvPr>
          <p:cNvPicPr>
            <a:picLocks noChangeAspect="1"/>
          </p:cNvPicPr>
          <p:nvPr/>
        </p:nvPicPr>
        <p:blipFill>
          <a:blip r:embed="rId10"/>
          <a:stretch>
            <a:fillRect/>
          </a:stretch>
        </p:blipFill>
        <p:spPr>
          <a:xfrm>
            <a:off x="3394445" y="5038785"/>
            <a:ext cx="3142630" cy="178082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5" name="Google Shape;244;g5fdb44d8a9_0_132">
            <a:extLst>
              <a:ext uri="{FF2B5EF4-FFF2-40B4-BE49-F238E27FC236}">
                <a16:creationId xmlns:a16="http://schemas.microsoft.com/office/drawing/2014/main" id="{532AAF4B-2067-7741-8D22-2576302159E0}"/>
              </a:ext>
            </a:extLst>
          </p:cNvPr>
          <p:cNvSpPr/>
          <p:nvPr/>
        </p:nvSpPr>
        <p:spPr>
          <a:xfrm>
            <a:off x="4250029" y="7698"/>
            <a:ext cx="8123846" cy="68580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CL" sz="1400" b="0" i="0" u="none" strike="noStrike" cap="none">
                <a:solidFill>
                  <a:schemeClr val="lt1"/>
                </a:solidFill>
                <a:latin typeface="Arial"/>
                <a:ea typeface="Arial"/>
                <a:cs typeface="Arial"/>
                <a:sym typeface="Arial"/>
              </a:rPr>
              <a:t>.</a:t>
            </a:r>
            <a:endParaRPr sz="1400" b="0" i="0" u="none" strike="noStrike" cap="none">
              <a:solidFill>
                <a:schemeClr val="lt1"/>
              </a:solidFill>
              <a:latin typeface="Arial"/>
              <a:ea typeface="Arial"/>
              <a:cs typeface="Arial"/>
              <a:sym typeface="Arial"/>
            </a:endParaRPr>
          </a:p>
        </p:txBody>
      </p:sp>
      <p:sp>
        <p:nvSpPr>
          <p:cNvPr id="6" name="Google Shape;245;g5fdb44d8a9_0_132">
            <a:extLst>
              <a:ext uri="{FF2B5EF4-FFF2-40B4-BE49-F238E27FC236}">
                <a16:creationId xmlns:a16="http://schemas.microsoft.com/office/drawing/2014/main" id="{080BF3DE-7FE4-C348-9E95-5F231BF9FE42}"/>
              </a:ext>
            </a:extLst>
          </p:cNvPr>
          <p:cNvSpPr txBox="1">
            <a:spLocks/>
          </p:cNvSpPr>
          <p:nvPr/>
        </p:nvSpPr>
        <p:spPr>
          <a:xfrm>
            <a:off x="4803820" y="852945"/>
            <a:ext cx="7301782" cy="466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4400"/>
            </a:pPr>
            <a:r>
              <a:rPr lang="es-CL" sz="4000" b="1" dirty="0">
                <a:solidFill>
                  <a:schemeClr val="lt1"/>
                </a:solidFill>
              </a:rPr>
              <a:t>Repositorios </a:t>
            </a:r>
          </a:p>
        </p:txBody>
      </p:sp>
      <p:sp>
        <p:nvSpPr>
          <p:cNvPr id="7" name="Google Shape;246;g5fdb44d8a9_0_132">
            <a:extLst>
              <a:ext uri="{FF2B5EF4-FFF2-40B4-BE49-F238E27FC236}">
                <a16:creationId xmlns:a16="http://schemas.microsoft.com/office/drawing/2014/main" id="{74BBA1DC-2645-E74D-AA2F-07871EAE37EE}"/>
              </a:ext>
            </a:extLst>
          </p:cNvPr>
          <p:cNvSpPr/>
          <p:nvPr/>
        </p:nvSpPr>
        <p:spPr>
          <a:xfrm>
            <a:off x="4347353" y="1483467"/>
            <a:ext cx="7844647" cy="1015800"/>
          </a:xfrm>
          <a:prstGeom prst="rect">
            <a:avLst/>
          </a:prstGeom>
          <a:noFill/>
          <a:ln>
            <a:noFill/>
          </a:ln>
        </p:spPr>
        <p:txBody>
          <a:bodyPr spcFirstLastPara="1" wrap="square" lIns="91425" tIns="45700" rIns="91425" bIns="45700" anchor="t" anchorCtr="0">
            <a:noAutofit/>
          </a:bodyPr>
          <a:lstStyle/>
          <a:p>
            <a:pPr lvl="0" algn="ctr">
              <a:buClr>
                <a:schemeClr val="bg1"/>
              </a:buClr>
              <a:buSzPts val="2400"/>
            </a:pPr>
            <a:r>
              <a:rPr lang="es-ES" sz="2400" dirty="0">
                <a:solidFill>
                  <a:srgbClr val="FFFFFF"/>
                </a:solidFill>
                <a:latin typeface="Calibri"/>
                <a:ea typeface="Calibri"/>
                <a:cs typeface="Calibri"/>
                <a:sym typeface="Calibri"/>
              </a:rPr>
              <a:t>Pertenecer a la </a:t>
            </a:r>
            <a:r>
              <a:rPr lang="es-ES" sz="2400" b="1" dirty="0">
                <a:solidFill>
                  <a:srgbClr val="FFFFFF"/>
                </a:solidFill>
                <a:latin typeface="Calibri"/>
                <a:ea typeface="Calibri"/>
                <a:cs typeface="Calibri"/>
                <a:sym typeface="Calibri"/>
              </a:rPr>
              <a:t>Red Mexicana de Repositorios</a:t>
            </a:r>
          </a:p>
          <a:p>
            <a:pPr lvl="0" algn="ctr">
              <a:buClr>
                <a:schemeClr val="bg1"/>
              </a:buClr>
              <a:buSzPts val="2400"/>
            </a:pPr>
            <a:r>
              <a:rPr lang="es-ES" sz="2400" b="1" dirty="0">
                <a:solidFill>
                  <a:srgbClr val="FFFFFF"/>
                </a:solidFill>
                <a:latin typeface="Calibri"/>
                <a:ea typeface="Calibri"/>
                <a:cs typeface="Calibri"/>
                <a:sym typeface="Calibri"/>
              </a:rPr>
              <a:t>Institucionales (REMERI)</a:t>
            </a:r>
            <a:r>
              <a:rPr lang="es-ES" sz="2400" dirty="0">
                <a:solidFill>
                  <a:srgbClr val="FFFFFF"/>
                </a:solidFill>
                <a:latin typeface="Calibri"/>
                <a:ea typeface="Calibri"/>
                <a:cs typeface="Calibri"/>
                <a:sym typeface="Calibri"/>
              </a:rPr>
              <a:t>, iniciativa de repositorios</a:t>
            </a:r>
          </a:p>
          <a:p>
            <a:pPr lvl="0" algn="ctr">
              <a:buClr>
                <a:schemeClr val="bg1"/>
              </a:buClr>
              <a:buSzPts val="2400"/>
            </a:pPr>
            <a:r>
              <a:rPr lang="es-ES" sz="2400" dirty="0">
                <a:solidFill>
                  <a:srgbClr val="FFFFFF"/>
                </a:solidFill>
                <a:latin typeface="Calibri"/>
                <a:ea typeface="Calibri"/>
                <a:cs typeface="Calibri"/>
                <a:sym typeface="Calibri"/>
              </a:rPr>
              <a:t>de acceso abierto, en la que participan 69</a:t>
            </a:r>
          </a:p>
          <a:p>
            <a:pPr lvl="0" algn="ctr">
              <a:buClr>
                <a:schemeClr val="bg1"/>
              </a:buClr>
              <a:buSzPts val="2400"/>
            </a:pPr>
            <a:r>
              <a:rPr lang="es-ES" sz="2400" dirty="0">
                <a:solidFill>
                  <a:srgbClr val="FFFFFF"/>
                </a:solidFill>
                <a:latin typeface="Calibri"/>
                <a:ea typeface="Calibri"/>
                <a:cs typeface="Calibri"/>
                <a:sym typeface="Calibri"/>
              </a:rPr>
              <a:t>instituciones mexicanas con 122 repositorios que</a:t>
            </a:r>
          </a:p>
          <a:p>
            <a:pPr lvl="0" algn="ctr">
              <a:buClr>
                <a:schemeClr val="bg1"/>
              </a:buClr>
              <a:buSzPts val="2400"/>
            </a:pPr>
            <a:r>
              <a:rPr lang="es-ES" sz="2400" dirty="0">
                <a:solidFill>
                  <a:srgbClr val="FFFFFF"/>
                </a:solidFill>
                <a:latin typeface="Calibri"/>
                <a:ea typeface="Calibri"/>
                <a:cs typeface="Calibri"/>
                <a:sym typeface="Calibri"/>
              </a:rPr>
              <a:t>gracias a estándares comunes pueden ser </a:t>
            </a:r>
            <a:r>
              <a:rPr lang="es-ES" sz="2400" dirty="0" err="1">
                <a:solidFill>
                  <a:srgbClr val="FFFFFF"/>
                </a:solidFill>
                <a:latin typeface="Calibri"/>
                <a:ea typeface="Calibri"/>
                <a:cs typeface="Calibri"/>
                <a:sym typeface="Calibri"/>
              </a:rPr>
              <a:t>accesados</a:t>
            </a:r>
            <a:r>
              <a:rPr lang="es-ES" sz="2400" dirty="0">
                <a:solidFill>
                  <a:srgbClr val="FFFFFF"/>
                </a:solidFill>
                <a:latin typeface="Calibri"/>
                <a:ea typeface="Calibri"/>
                <a:cs typeface="Calibri"/>
                <a:sym typeface="Calibri"/>
              </a:rPr>
              <a:t> en un portal común. A la fecha se tienen</a:t>
            </a:r>
          </a:p>
          <a:p>
            <a:pPr lvl="0" algn="ctr">
              <a:buClr>
                <a:schemeClr val="bg1"/>
              </a:buClr>
              <a:buSzPts val="2400"/>
            </a:pPr>
            <a:r>
              <a:rPr lang="es-ES" sz="2400" dirty="0">
                <a:solidFill>
                  <a:srgbClr val="FFFFFF"/>
                </a:solidFill>
                <a:latin typeface="Calibri"/>
                <a:ea typeface="Calibri"/>
                <a:cs typeface="Calibri"/>
                <a:sym typeface="Calibri"/>
              </a:rPr>
              <a:t>466,000 documentos cosechados.</a:t>
            </a:r>
          </a:p>
          <a:p>
            <a:pPr lvl="0" algn="ctr">
              <a:buClr>
                <a:schemeClr val="bg1"/>
              </a:buClr>
              <a:buSzPts val="2400"/>
            </a:pPr>
            <a:endParaRPr lang="es-ES" sz="2400" dirty="0">
              <a:solidFill>
                <a:srgbClr val="FFFFFF"/>
              </a:solidFill>
              <a:latin typeface="Calibri"/>
              <a:ea typeface="Calibri"/>
              <a:cs typeface="Calibri"/>
              <a:sym typeface="Calibri"/>
            </a:endParaRPr>
          </a:p>
          <a:p>
            <a:pPr lvl="0" algn="ctr">
              <a:buClr>
                <a:schemeClr val="bg1"/>
              </a:buClr>
              <a:buSzPts val="2400"/>
            </a:pPr>
            <a:r>
              <a:rPr lang="es-ES" sz="2400" b="1" dirty="0">
                <a:solidFill>
                  <a:srgbClr val="FFFFFF"/>
                </a:solidFill>
                <a:latin typeface="Calibri"/>
                <a:ea typeface="Calibri"/>
                <a:cs typeface="Calibri"/>
                <a:sym typeface="Calibri"/>
              </a:rPr>
              <a:t>Acceso </a:t>
            </a:r>
            <a:r>
              <a:rPr lang="es-ES" sz="2400" b="1">
                <a:solidFill>
                  <a:srgbClr val="FFFFFF"/>
                </a:solidFill>
                <a:latin typeface="Calibri"/>
                <a:ea typeface="Calibri"/>
                <a:cs typeface="Calibri"/>
                <a:sym typeface="Calibri"/>
              </a:rPr>
              <a:t>a LA </a:t>
            </a:r>
            <a:r>
              <a:rPr lang="es-ES" sz="2400" b="1" dirty="0">
                <a:solidFill>
                  <a:srgbClr val="FFFFFF"/>
                </a:solidFill>
                <a:latin typeface="Calibri"/>
                <a:ea typeface="Calibri"/>
                <a:cs typeface="Calibri"/>
                <a:sym typeface="Calibri"/>
              </a:rPr>
              <a:t>Referencia</a:t>
            </a:r>
            <a:r>
              <a:rPr lang="es-ES" sz="2400" dirty="0">
                <a:solidFill>
                  <a:srgbClr val="FFFFFF"/>
                </a:solidFill>
                <a:latin typeface="Calibri"/>
                <a:ea typeface="Calibri"/>
                <a:cs typeface="Calibri"/>
                <a:sym typeface="Calibri"/>
              </a:rPr>
              <a:t>. Una red latinoamericana</a:t>
            </a:r>
          </a:p>
          <a:p>
            <a:pPr lvl="0" algn="ctr">
              <a:buClr>
                <a:schemeClr val="bg1"/>
              </a:buClr>
              <a:buSzPts val="2400"/>
            </a:pPr>
            <a:r>
              <a:rPr lang="es-ES" sz="2400" dirty="0">
                <a:solidFill>
                  <a:srgbClr val="FFFFFF"/>
                </a:solidFill>
                <a:latin typeface="Calibri"/>
                <a:ea typeface="Calibri"/>
                <a:cs typeface="Calibri"/>
                <a:sym typeface="Calibri"/>
              </a:rPr>
              <a:t>de repositorios institucionales de publicaciones</a:t>
            </a:r>
          </a:p>
          <a:p>
            <a:pPr lvl="0" algn="ctr">
              <a:buClr>
                <a:schemeClr val="bg1"/>
              </a:buClr>
              <a:buSzPts val="2400"/>
            </a:pPr>
            <a:r>
              <a:rPr lang="es-ES" sz="2400" dirty="0">
                <a:solidFill>
                  <a:srgbClr val="FFFFFF"/>
                </a:solidFill>
                <a:latin typeface="Calibri"/>
                <a:ea typeface="Calibri"/>
                <a:cs typeface="Calibri"/>
                <a:sym typeface="Calibri"/>
              </a:rPr>
              <a:t>científicas promovida por RedCLARA y el Banco</a:t>
            </a:r>
          </a:p>
          <a:p>
            <a:pPr lvl="0" algn="ctr">
              <a:buClr>
                <a:schemeClr val="bg1"/>
              </a:buClr>
              <a:buSzPts val="2400"/>
            </a:pPr>
            <a:r>
              <a:rPr lang="es-ES" sz="2400" dirty="0">
                <a:solidFill>
                  <a:srgbClr val="FFFFFF"/>
                </a:solidFill>
                <a:latin typeface="Calibri"/>
                <a:ea typeface="Calibri"/>
                <a:cs typeface="Calibri"/>
                <a:sym typeface="Calibri"/>
              </a:rPr>
              <a:t>Interamericano de Desarrollo que da visibilidad a las</a:t>
            </a:r>
          </a:p>
          <a:p>
            <a:pPr lvl="0" algn="ctr">
              <a:buClr>
                <a:schemeClr val="bg1"/>
              </a:buClr>
              <a:buSzPts val="2400"/>
            </a:pPr>
            <a:r>
              <a:rPr lang="es-ES" sz="2400" dirty="0">
                <a:solidFill>
                  <a:srgbClr val="FFFFFF"/>
                </a:solidFill>
                <a:latin typeface="Calibri"/>
                <a:ea typeface="Calibri"/>
                <a:cs typeface="Calibri"/>
                <a:sym typeface="Calibri"/>
              </a:rPr>
              <a:t>publicaciones de las IES de América Latina.</a:t>
            </a:r>
            <a:endParaRPr sz="2400" b="0" i="0" u="none" strike="noStrike" cap="none" dirty="0">
              <a:solidFill>
                <a:srgbClr val="FFFFFF"/>
              </a:solidFill>
              <a:latin typeface="Calibri"/>
              <a:ea typeface="Calibri"/>
              <a:cs typeface="Calibri"/>
              <a:sym typeface="Calibri"/>
            </a:endParaRPr>
          </a:p>
        </p:txBody>
      </p:sp>
      <p:pic>
        <p:nvPicPr>
          <p:cNvPr id="8" name="Google Shape;247;g5fdb44d8a9_0_132">
            <a:extLst>
              <a:ext uri="{FF2B5EF4-FFF2-40B4-BE49-F238E27FC236}">
                <a16:creationId xmlns:a16="http://schemas.microsoft.com/office/drawing/2014/main" id="{AA4A1008-3401-9448-A2A1-3A259DFC16C0}"/>
              </a:ext>
            </a:extLst>
          </p:cNvPr>
          <p:cNvPicPr preferRelativeResize="0"/>
          <p:nvPr/>
        </p:nvPicPr>
        <p:blipFill rotWithShape="1">
          <a:blip r:embed="rId3">
            <a:alphaModFix/>
          </a:blip>
          <a:srcRect/>
          <a:stretch/>
        </p:blipFill>
        <p:spPr>
          <a:xfrm>
            <a:off x="4803820" y="265290"/>
            <a:ext cx="1277839" cy="436729"/>
          </a:xfrm>
          <a:prstGeom prst="rect">
            <a:avLst/>
          </a:prstGeom>
          <a:noFill/>
          <a:ln>
            <a:noFill/>
          </a:ln>
        </p:spPr>
      </p:pic>
      <p:pic>
        <p:nvPicPr>
          <p:cNvPr id="9" name="Google Shape;249;g5fdb44d8a9_0_132">
            <a:extLst>
              <a:ext uri="{FF2B5EF4-FFF2-40B4-BE49-F238E27FC236}">
                <a16:creationId xmlns:a16="http://schemas.microsoft.com/office/drawing/2014/main" id="{D7E04F49-6F54-C94B-A96E-E53236B27260}"/>
              </a:ext>
            </a:extLst>
          </p:cNvPr>
          <p:cNvPicPr preferRelativeResize="0"/>
          <p:nvPr/>
        </p:nvPicPr>
        <p:blipFill>
          <a:blip r:embed="rId4">
            <a:alphaModFix/>
          </a:blip>
          <a:stretch>
            <a:fillRect/>
          </a:stretch>
        </p:blipFill>
        <p:spPr>
          <a:xfrm>
            <a:off x="10373065" y="0"/>
            <a:ext cx="1715301" cy="1088550"/>
          </a:xfrm>
          <a:prstGeom prst="rect">
            <a:avLst/>
          </a:prstGeom>
          <a:noFill/>
          <a:ln>
            <a:noFill/>
          </a:ln>
        </p:spPr>
      </p:pic>
      <p:pic>
        <p:nvPicPr>
          <p:cNvPr id="11" name="Picture 10" descr="A picture containing table, person, indoor, laptop&#10;&#10;Description automatically generated">
            <a:extLst>
              <a:ext uri="{FF2B5EF4-FFF2-40B4-BE49-F238E27FC236}">
                <a16:creationId xmlns:a16="http://schemas.microsoft.com/office/drawing/2014/main" id="{2A52B845-B5FF-9F4B-AFB2-03122E19AF02}"/>
              </a:ext>
            </a:extLst>
          </p:cNvPr>
          <p:cNvPicPr>
            <a:picLocks noChangeAspect="1"/>
          </p:cNvPicPr>
          <p:nvPr/>
        </p:nvPicPr>
        <p:blipFill rotWithShape="1">
          <a:blip r:embed="rId5"/>
          <a:srcRect b="29009"/>
          <a:stretch/>
        </p:blipFill>
        <p:spPr>
          <a:xfrm>
            <a:off x="-90152" y="7698"/>
            <a:ext cx="4437505" cy="6842604"/>
          </a:xfrm>
          <a:prstGeom prst="rect">
            <a:avLst/>
          </a:prstGeom>
        </p:spPr>
      </p:pic>
      <p:sp>
        <p:nvSpPr>
          <p:cNvPr id="10" name="Rectángulo 9">
            <a:extLst>
              <a:ext uri="{FF2B5EF4-FFF2-40B4-BE49-F238E27FC236}">
                <a16:creationId xmlns:a16="http://schemas.microsoft.com/office/drawing/2014/main" id="{2C0361DA-A62C-3943-9797-849BF6980DC6}"/>
              </a:ext>
            </a:extLst>
          </p:cNvPr>
          <p:cNvSpPr/>
          <p:nvPr/>
        </p:nvSpPr>
        <p:spPr>
          <a:xfrm>
            <a:off x="8263916" y="5979559"/>
            <a:ext cx="4045527" cy="954107"/>
          </a:xfrm>
          <a:prstGeom prst="rect">
            <a:avLst/>
          </a:prstGeom>
        </p:spPr>
        <p:txBody>
          <a:bodyPr wrap="square">
            <a:spAutoFit/>
          </a:bodyPr>
          <a:lstStyle/>
          <a:p>
            <a:pPr lvl="0" algn="r">
              <a:buClr>
                <a:schemeClr val="bg1"/>
              </a:buClr>
              <a:buSzPts val="2400"/>
            </a:pP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Correo: </a:t>
            </a:r>
            <a:r>
              <a:rPr lang="es-ES" dirty="0" err="1">
                <a:solidFill>
                  <a:srgbClr val="FFFFFF"/>
                </a:solidFill>
                <a:latin typeface="Calibri"/>
                <a:ea typeface="Calibri"/>
                <a:cs typeface="Calibri"/>
                <a:sym typeface="Calibri"/>
              </a:rPr>
              <a:t>cudi@cudi.edu.mx</a:t>
            </a:r>
            <a:r>
              <a:rPr lang="es-ES" dirty="0">
                <a:solidFill>
                  <a:srgbClr val="FFFFFF"/>
                </a:solidFill>
                <a:latin typeface="Calibri"/>
                <a:ea typeface="Calibri"/>
                <a:cs typeface="Calibri"/>
                <a:sym typeface="Calibri"/>
              </a:rPr>
              <a:t> </a:t>
            </a: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Tel. +52 55 5211 3060</a:t>
            </a:r>
          </a:p>
          <a:p>
            <a:pPr lvl="0" algn="r">
              <a:buClr>
                <a:schemeClr val="bg1"/>
              </a:buClr>
              <a:buSzPts val="2400"/>
            </a:pPr>
            <a:r>
              <a:rPr lang="es-MX" dirty="0">
                <a:solidFill>
                  <a:schemeClr val="bg1"/>
                </a:solidFill>
                <a:latin typeface="Calibri" panose="020F0502020204030204" pitchFamily="34" charset="0"/>
                <a:cs typeface="Calibri" panose="020F0502020204030204" pitchFamily="34" charset="0"/>
              </a:rPr>
              <a:t>http://www.remeri.org.mx/portal/index.html</a:t>
            </a:r>
          </a:p>
        </p:txBody>
      </p:sp>
    </p:spTree>
    <p:extLst>
      <p:ext uri="{BB962C8B-B14F-4D97-AF65-F5344CB8AC3E}">
        <p14:creationId xmlns:p14="http://schemas.microsoft.com/office/powerpoint/2010/main" val="2427878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
          <p:cNvSpPr/>
          <p:nvPr/>
        </p:nvSpPr>
        <p:spPr>
          <a:xfrm>
            <a:off x="-102742" y="0"/>
            <a:ext cx="12441899" cy="6890900"/>
          </a:xfrm>
          <a:prstGeom prst="rect">
            <a:avLst/>
          </a:prstGeom>
          <a:solidFill>
            <a:srgbClr val="FF642B"/>
          </a:solidFill>
          <a:ln w="12700" cap="flat" cmpd="sng">
            <a:solidFill>
              <a:srgbClr val="2F528F">
                <a:alpha val="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p2"/>
          <p:cNvSpPr txBox="1">
            <a:spLocks noGrp="1"/>
          </p:cNvSpPr>
          <p:nvPr>
            <p:ph type="title"/>
          </p:nvPr>
        </p:nvSpPr>
        <p:spPr>
          <a:xfrm>
            <a:off x="591718" y="3435135"/>
            <a:ext cx="11049822" cy="491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1F3864"/>
              </a:buClr>
              <a:buSzPts val="3600"/>
              <a:buFont typeface="Calibri"/>
              <a:buNone/>
            </a:pPr>
            <a:r>
              <a:rPr lang="es-CL" sz="4800" b="0" i="0" u="none" strike="noStrike" cap="none" dirty="0">
                <a:solidFill>
                  <a:schemeClr val="lt1"/>
                </a:solidFill>
                <a:latin typeface="Arial"/>
                <a:ea typeface="Arial"/>
                <a:cs typeface="Arial"/>
                <a:sym typeface="Arial"/>
              </a:rPr>
              <a:t>¿Quiénes somos?</a:t>
            </a:r>
            <a:endParaRPr sz="4800" b="0" i="0" u="none" strike="noStrike" cap="none" dirty="0">
              <a:solidFill>
                <a:schemeClr val="lt1"/>
              </a:solidFill>
              <a:latin typeface="Arial"/>
              <a:ea typeface="Arial"/>
              <a:cs typeface="Arial"/>
              <a:sym typeface="Arial"/>
            </a:endParaRPr>
          </a:p>
        </p:txBody>
      </p:sp>
      <p:cxnSp>
        <p:nvCxnSpPr>
          <p:cNvPr id="153" name="Google Shape;153;p2"/>
          <p:cNvCxnSpPr/>
          <p:nvPr/>
        </p:nvCxnSpPr>
        <p:spPr>
          <a:xfrm>
            <a:off x="750013" y="962385"/>
            <a:ext cx="9164400" cy="0"/>
          </a:xfrm>
          <a:prstGeom prst="straightConnector1">
            <a:avLst/>
          </a:prstGeom>
          <a:noFill/>
          <a:ln w="9525" cap="flat" cmpd="sng">
            <a:solidFill>
              <a:srgbClr val="FF642B"/>
            </a:solidFill>
            <a:prstDash val="solid"/>
            <a:miter lim="800000"/>
            <a:headEnd type="none" w="sm" len="sm"/>
            <a:tailEnd type="none" w="sm" len="sm"/>
          </a:ln>
        </p:spPr>
      </p:cxnSp>
      <p:cxnSp>
        <p:nvCxnSpPr>
          <p:cNvPr id="154" name="Google Shape;154;p2"/>
          <p:cNvCxnSpPr/>
          <p:nvPr/>
        </p:nvCxnSpPr>
        <p:spPr>
          <a:xfrm>
            <a:off x="750013" y="3016153"/>
            <a:ext cx="10891527" cy="0"/>
          </a:xfrm>
          <a:prstGeom prst="straightConnector1">
            <a:avLst/>
          </a:prstGeom>
          <a:noFill/>
          <a:ln w="9525" cap="flat" cmpd="sng">
            <a:solidFill>
              <a:schemeClr val="lt1"/>
            </a:solidFill>
            <a:prstDash val="solid"/>
            <a:round/>
            <a:headEnd type="none" w="sm" len="sm"/>
            <a:tailEnd type="none" w="sm" len="sm"/>
          </a:ln>
        </p:spPr>
      </p:cxnSp>
      <p:pic>
        <p:nvPicPr>
          <p:cNvPr id="155" name="Google Shape;155;p2"/>
          <p:cNvPicPr preferRelativeResize="0"/>
          <p:nvPr/>
        </p:nvPicPr>
        <p:blipFill rotWithShape="1">
          <a:blip r:embed="rId3">
            <a:alphaModFix/>
          </a:blip>
          <a:srcRect/>
          <a:stretch/>
        </p:blipFill>
        <p:spPr>
          <a:xfrm>
            <a:off x="9545848" y="2129050"/>
            <a:ext cx="2095692" cy="716249"/>
          </a:xfrm>
          <a:prstGeom prst="rect">
            <a:avLst/>
          </a:prstGeom>
          <a:noFill/>
          <a:ln>
            <a:noFill/>
          </a:ln>
        </p:spPr>
      </p:pic>
      <p:pic>
        <p:nvPicPr>
          <p:cNvPr id="7" name="Google Shape;185;g7ba28fac8b_0_0">
            <a:extLst>
              <a:ext uri="{FF2B5EF4-FFF2-40B4-BE49-F238E27FC236}">
                <a16:creationId xmlns:a16="http://schemas.microsoft.com/office/drawing/2014/main" id="{5BB5BB61-E21A-B44D-9C0A-2FF41EB59B2E}"/>
              </a:ext>
            </a:extLst>
          </p:cNvPr>
          <p:cNvPicPr preferRelativeResize="0"/>
          <p:nvPr/>
        </p:nvPicPr>
        <p:blipFill>
          <a:blip r:embed="rId4">
            <a:alphaModFix/>
          </a:blip>
          <a:stretch>
            <a:fillRect/>
          </a:stretch>
        </p:blipFill>
        <p:spPr>
          <a:xfrm>
            <a:off x="750013" y="1898446"/>
            <a:ext cx="1855390" cy="117745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5" name="Google Shape;244;g5fdb44d8a9_0_132">
            <a:extLst>
              <a:ext uri="{FF2B5EF4-FFF2-40B4-BE49-F238E27FC236}">
                <a16:creationId xmlns:a16="http://schemas.microsoft.com/office/drawing/2014/main" id="{532AAF4B-2067-7741-8D22-2576302159E0}"/>
              </a:ext>
            </a:extLst>
          </p:cNvPr>
          <p:cNvSpPr/>
          <p:nvPr/>
        </p:nvSpPr>
        <p:spPr>
          <a:xfrm>
            <a:off x="0" y="0"/>
            <a:ext cx="6108075" cy="68580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CL" sz="1400" b="0" i="0" u="none" strike="noStrike" cap="none">
                <a:solidFill>
                  <a:schemeClr val="lt1"/>
                </a:solidFill>
                <a:latin typeface="Arial"/>
                <a:ea typeface="Arial"/>
                <a:cs typeface="Arial"/>
                <a:sym typeface="Arial"/>
              </a:rPr>
              <a:t>.</a:t>
            </a:r>
            <a:endParaRPr sz="1400" b="0" i="0" u="none" strike="noStrike" cap="none">
              <a:solidFill>
                <a:schemeClr val="lt1"/>
              </a:solidFill>
              <a:latin typeface="Arial"/>
              <a:ea typeface="Arial"/>
              <a:cs typeface="Arial"/>
              <a:sym typeface="Arial"/>
            </a:endParaRPr>
          </a:p>
        </p:txBody>
      </p:sp>
      <p:sp>
        <p:nvSpPr>
          <p:cNvPr id="6" name="Google Shape;245;g5fdb44d8a9_0_132">
            <a:extLst>
              <a:ext uri="{FF2B5EF4-FFF2-40B4-BE49-F238E27FC236}">
                <a16:creationId xmlns:a16="http://schemas.microsoft.com/office/drawing/2014/main" id="{080BF3DE-7FE4-C348-9E95-5F231BF9FE42}"/>
              </a:ext>
            </a:extLst>
          </p:cNvPr>
          <p:cNvSpPr txBox="1">
            <a:spLocks/>
          </p:cNvSpPr>
          <p:nvPr/>
        </p:nvSpPr>
        <p:spPr>
          <a:xfrm>
            <a:off x="363365" y="1441342"/>
            <a:ext cx="5297544" cy="466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4400"/>
            </a:pPr>
            <a:r>
              <a:rPr lang="es-CL" sz="4000" b="1" dirty="0">
                <a:solidFill>
                  <a:schemeClr val="lt1"/>
                </a:solidFill>
              </a:rPr>
              <a:t>Webinars</a:t>
            </a:r>
          </a:p>
        </p:txBody>
      </p:sp>
      <p:sp>
        <p:nvSpPr>
          <p:cNvPr id="7" name="Google Shape;246;g5fdb44d8a9_0_132">
            <a:extLst>
              <a:ext uri="{FF2B5EF4-FFF2-40B4-BE49-F238E27FC236}">
                <a16:creationId xmlns:a16="http://schemas.microsoft.com/office/drawing/2014/main" id="{74BBA1DC-2645-E74D-AA2F-07871EAE37EE}"/>
              </a:ext>
            </a:extLst>
          </p:cNvPr>
          <p:cNvSpPr/>
          <p:nvPr/>
        </p:nvSpPr>
        <p:spPr>
          <a:xfrm>
            <a:off x="6838361" y="2834185"/>
            <a:ext cx="5552532" cy="1015800"/>
          </a:xfrm>
          <a:prstGeom prst="rect">
            <a:avLst/>
          </a:prstGeom>
          <a:noFill/>
          <a:ln>
            <a:noFill/>
          </a:ln>
        </p:spPr>
        <p:txBody>
          <a:bodyPr spcFirstLastPara="1" wrap="square" lIns="91425" tIns="45700" rIns="91425" bIns="45700" anchor="t" anchorCtr="0">
            <a:noAutofit/>
          </a:bodyPr>
          <a:lstStyle/>
          <a:p>
            <a:pPr lvl="0" algn="ctr">
              <a:buClr>
                <a:schemeClr val="bg1"/>
              </a:buClr>
              <a:buSzPts val="2400"/>
            </a:pPr>
            <a:r>
              <a:rPr lang="es-CL" sz="2600" dirty="0">
                <a:solidFill>
                  <a:srgbClr val="FFFFFF"/>
                </a:solidFill>
                <a:latin typeface="Calibri"/>
                <a:ea typeface="Calibri"/>
                <a:cs typeface="Calibri"/>
                <a:sym typeface="Calibri"/>
              </a:rPr>
              <a:t>Refleja las  actividades de sus comunidades y grupos técnicos.</a:t>
            </a:r>
          </a:p>
          <a:p>
            <a:pPr lvl="0" algn="ctr">
              <a:buClr>
                <a:schemeClr val="bg1"/>
              </a:buClr>
              <a:buSzPts val="2400"/>
            </a:pPr>
            <a:endParaRPr lang="es-CL" sz="2600" dirty="0">
              <a:solidFill>
                <a:srgbClr val="FFFFFF"/>
              </a:solidFill>
              <a:latin typeface="Calibri"/>
              <a:ea typeface="Calibri"/>
              <a:cs typeface="Calibri"/>
              <a:sym typeface="Calibri"/>
            </a:endParaRPr>
          </a:p>
          <a:p>
            <a:pPr lvl="0" algn="ctr">
              <a:buClr>
                <a:schemeClr val="bg1"/>
              </a:buClr>
              <a:buSzPts val="2400"/>
            </a:pPr>
            <a:r>
              <a:rPr lang="es-MX" sz="2600" dirty="0">
                <a:solidFill>
                  <a:srgbClr val="FFFFFF"/>
                </a:solidFill>
                <a:latin typeface="Calibri"/>
                <a:ea typeface="Calibri"/>
                <a:cs typeface="Calibri"/>
                <a:sym typeface="Calibri"/>
              </a:rPr>
              <a:t>Este esfuerzo  tiene como objeto dar  mayor visibilidad a los  trabajos colaborativos  que utilizando las redes  avanzadas, han desarrollado las instituciones miembros  de la Corporación.</a:t>
            </a:r>
            <a:endParaRPr sz="2600" b="0" i="0" u="none" strike="noStrike" cap="none" dirty="0">
              <a:solidFill>
                <a:srgbClr val="FFFFFF"/>
              </a:solidFill>
              <a:latin typeface="Calibri"/>
              <a:ea typeface="Calibri"/>
              <a:cs typeface="Calibri"/>
              <a:sym typeface="Calibri"/>
            </a:endParaRPr>
          </a:p>
        </p:txBody>
      </p:sp>
      <p:pic>
        <p:nvPicPr>
          <p:cNvPr id="8" name="Google Shape;247;g5fdb44d8a9_0_132">
            <a:extLst>
              <a:ext uri="{FF2B5EF4-FFF2-40B4-BE49-F238E27FC236}">
                <a16:creationId xmlns:a16="http://schemas.microsoft.com/office/drawing/2014/main" id="{AA4A1008-3401-9448-A2A1-3A259DFC16C0}"/>
              </a:ext>
            </a:extLst>
          </p:cNvPr>
          <p:cNvPicPr preferRelativeResize="0"/>
          <p:nvPr/>
        </p:nvPicPr>
        <p:blipFill rotWithShape="1">
          <a:blip r:embed="rId3">
            <a:alphaModFix/>
          </a:blip>
          <a:srcRect/>
          <a:stretch/>
        </p:blipFill>
        <p:spPr>
          <a:xfrm>
            <a:off x="146372" y="283574"/>
            <a:ext cx="1277839" cy="436729"/>
          </a:xfrm>
          <a:prstGeom prst="rect">
            <a:avLst/>
          </a:prstGeom>
          <a:noFill/>
          <a:ln>
            <a:noFill/>
          </a:ln>
        </p:spPr>
      </p:pic>
      <p:pic>
        <p:nvPicPr>
          <p:cNvPr id="9" name="Google Shape;249;g5fdb44d8a9_0_132">
            <a:extLst>
              <a:ext uri="{FF2B5EF4-FFF2-40B4-BE49-F238E27FC236}">
                <a16:creationId xmlns:a16="http://schemas.microsoft.com/office/drawing/2014/main" id="{D7E04F49-6F54-C94B-A96E-E53236B27260}"/>
              </a:ext>
            </a:extLst>
          </p:cNvPr>
          <p:cNvPicPr preferRelativeResize="0"/>
          <p:nvPr/>
        </p:nvPicPr>
        <p:blipFill>
          <a:blip r:embed="rId4">
            <a:alphaModFix/>
          </a:blip>
          <a:stretch>
            <a:fillRect/>
          </a:stretch>
        </p:blipFill>
        <p:spPr>
          <a:xfrm>
            <a:off x="3833278" y="17702"/>
            <a:ext cx="1715301" cy="1088550"/>
          </a:xfrm>
          <a:prstGeom prst="rect">
            <a:avLst/>
          </a:prstGeom>
          <a:noFill/>
          <a:ln>
            <a:noFill/>
          </a:ln>
        </p:spPr>
      </p:pic>
      <p:sp>
        <p:nvSpPr>
          <p:cNvPr id="10" name="object 3">
            <a:extLst>
              <a:ext uri="{FF2B5EF4-FFF2-40B4-BE49-F238E27FC236}">
                <a16:creationId xmlns:a16="http://schemas.microsoft.com/office/drawing/2014/main" id="{750CE429-B941-334A-8351-D1A6E644B695}"/>
              </a:ext>
            </a:extLst>
          </p:cNvPr>
          <p:cNvSpPr/>
          <p:nvPr/>
        </p:nvSpPr>
        <p:spPr>
          <a:xfrm>
            <a:off x="6096000" y="0"/>
            <a:ext cx="6108074" cy="4860000"/>
          </a:xfrm>
          <a:prstGeom prst="rect">
            <a:avLst/>
          </a:prstGeom>
          <a:blipFill>
            <a:blip r:embed="rId5" cstate="print"/>
            <a:stretch>
              <a:fillRect t="8" b="-41712"/>
            </a:stretch>
          </a:blipFill>
        </p:spPr>
        <p:txBody>
          <a:bodyPr wrap="square" lIns="0" tIns="0" rIns="0" bIns="0" rtlCol="0"/>
          <a:lstStyle/>
          <a:p>
            <a:endParaRPr lang="es-ES" sz="1266" dirty="0"/>
          </a:p>
          <a:p>
            <a:endParaRPr lang="es-ES" sz="1266" dirty="0"/>
          </a:p>
          <a:p>
            <a:endParaRPr sz="1266" dirty="0"/>
          </a:p>
        </p:txBody>
      </p:sp>
      <p:sp>
        <p:nvSpPr>
          <p:cNvPr id="12" name="Google Shape;246;g5fdb44d8a9_0_132">
            <a:extLst>
              <a:ext uri="{FF2B5EF4-FFF2-40B4-BE49-F238E27FC236}">
                <a16:creationId xmlns:a16="http://schemas.microsoft.com/office/drawing/2014/main" id="{E8B80F74-E827-CD43-9EAB-8A55FEB6DF36}"/>
              </a:ext>
            </a:extLst>
          </p:cNvPr>
          <p:cNvSpPr/>
          <p:nvPr/>
        </p:nvSpPr>
        <p:spPr>
          <a:xfrm>
            <a:off x="363365" y="2795513"/>
            <a:ext cx="5381343" cy="1015800"/>
          </a:xfrm>
          <a:prstGeom prst="rect">
            <a:avLst/>
          </a:prstGeom>
          <a:noFill/>
          <a:ln>
            <a:noFill/>
          </a:ln>
        </p:spPr>
        <p:txBody>
          <a:bodyPr spcFirstLastPara="1" wrap="square" lIns="91425" tIns="45700" rIns="91425" bIns="45700" anchor="t" anchorCtr="0">
            <a:noAutofit/>
          </a:bodyPr>
          <a:lstStyle/>
          <a:p>
            <a:pPr lvl="0" algn="ctr">
              <a:buClr>
                <a:schemeClr val="bg1"/>
              </a:buClr>
              <a:buSzPts val="2400"/>
            </a:pPr>
            <a:r>
              <a:rPr lang="es-ES" sz="2600" dirty="0">
                <a:solidFill>
                  <a:srgbClr val="FFFFFF"/>
                </a:solidFill>
                <a:latin typeface="Calibri"/>
                <a:ea typeface="Calibri"/>
                <a:cs typeface="Calibri"/>
                <a:sym typeface="Calibri"/>
              </a:rPr>
              <a:t>Coordinación y difusión de capacitaciones  remotas en tiempo real a través de la plataforma VC-CUDI para Académicos, investigadores y estudiantes de Instituciones miembros. </a:t>
            </a:r>
            <a:endParaRPr sz="2600" b="0" i="0" u="none" strike="noStrike" cap="none" dirty="0">
              <a:solidFill>
                <a:srgbClr val="FFFFFF"/>
              </a:solidFill>
              <a:latin typeface="Calibri"/>
              <a:ea typeface="Calibri"/>
              <a:cs typeface="Calibri"/>
              <a:sym typeface="Calibri"/>
            </a:endParaRPr>
          </a:p>
        </p:txBody>
      </p:sp>
      <p:sp>
        <p:nvSpPr>
          <p:cNvPr id="11" name="Rectángulo 10">
            <a:extLst>
              <a:ext uri="{FF2B5EF4-FFF2-40B4-BE49-F238E27FC236}">
                <a16:creationId xmlns:a16="http://schemas.microsoft.com/office/drawing/2014/main" id="{C9255ADA-9DCB-DC42-8527-30A232721628}"/>
              </a:ext>
            </a:extLst>
          </p:cNvPr>
          <p:cNvSpPr/>
          <p:nvPr/>
        </p:nvSpPr>
        <p:spPr>
          <a:xfrm>
            <a:off x="1863654" y="5866500"/>
            <a:ext cx="4045527" cy="954107"/>
          </a:xfrm>
          <a:prstGeom prst="rect">
            <a:avLst/>
          </a:prstGeom>
        </p:spPr>
        <p:txBody>
          <a:bodyPr wrap="square">
            <a:spAutoFit/>
          </a:bodyPr>
          <a:lstStyle/>
          <a:p>
            <a:pPr lvl="0" algn="r">
              <a:buClr>
                <a:schemeClr val="bg1"/>
              </a:buClr>
              <a:buSzPts val="2400"/>
            </a:pPr>
            <a:br>
              <a:rPr lang="es-ES" dirty="0">
                <a:solidFill>
                  <a:srgbClr val="FFFFFF"/>
                </a:solidFill>
                <a:latin typeface="Calibri"/>
                <a:ea typeface="Calibri"/>
                <a:cs typeface="Calibri"/>
                <a:sym typeface="Calibri"/>
              </a:rPr>
            </a:br>
            <a:r>
              <a:rPr lang="es-ES" dirty="0">
                <a:solidFill>
                  <a:srgbClr val="FFFFFF"/>
                </a:solidFill>
                <a:latin typeface="Avenir Book" panose="02000503020000020003" pitchFamily="2" charset="0"/>
                <a:ea typeface="Calibri"/>
                <a:cs typeface="Calibri"/>
                <a:sym typeface="Calibri"/>
              </a:rPr>
              <a:t>Correo: </a:t>
            </a:r>
            <a:r>
              <a:rPr lang="es-ES" dirty="0" err="1">
                <a:solidFill>
                  <a:srgbClr val="FFFFFF"/>
                </a:solidFill>
                <a:latin typeface="Avenir Book" panose="02000503020000020003" pitchFamily="2" charset="0"/>
                <a:ea typeface="Calibri"/>
                <a:cs typeface="Calibri"/>
                <a:sym typeface="Calibri"/>
              </a:rPr>
              <a:t>cudi@cudi.edu.mx</a:t>
            </a:r>
            <a:r>
              <a:rPr lang="es-ES" dirty="0">
                <a:solidFill>
                  <a:srgbClr val="FFFFFF"/>
                </a:solidFill>
                <a:latin typeface="Avenir Book" panose="02000503020000020003" pitchFamily="2" charset="0"/>
                <a:ea typeface="Calibri"/>
                <a:cs typeface="Calibri"/>
                <a:sym typeface="Calibri"/>
              </a:rPr>
              <a:t> </a:t>
            </a:r>
            <a:br>
              <a:rPr lang="es-ES" dirty="0">
                <a:solidFill>
                  <a:srgbClr val="FFFFFF"/>
                </a:solidFill>
                <a:latin typeface="Avenir Book" panose="02000503020000020003" pitchFamily="2" charset="0"/>
                <a:ea typeface="Calibri"/>
                <a:cs typeface="Calibri"/>
                <a:sym typeface="Calibri"/>
              </a:rPr>
            </a:br>
            <a:r>
              <a:rPr lang="es-ES" dirty="0">
                <a:solidFill>
                  <a:srgbClr val="FFFFFF"/>
                </a:solidFill>
                <a:latin typeface="Avenir Book" panose="02000503020000020003" pitchFamily="2" charset="0"/>
                <a:ea typeface="Calibri"/>
                <a:cs typeface="Calibri"/>
                <a:sym typeface="Calibri"/>
              </a:rPr>
              <a:t>Tel. +52 55 5211 3060</a:t>
            </a:r>
          </a:p>
          <a:p>
            <a:pPr lvl="0" algn="r">
              <a:buClr>
                <a:schemeClr val="bg1"/>
              </a:buClr>
              <a:buSzPts val="2400"/>
            </a:pPr>
            <a:r>
              <a:rPr lang="es-MX" dirty="0">
                <a:solidFill>
                  <a:schemeClr val="bg1"/>
                </a:solidFill>
                <a:latin typeface="Avenir Book" panose="02000503020000020003" pitchFamily="2" charset="0"/>
              </a:rPr>
              <a:t>http://cudi.edu.mx/dias_cudi/dias-virtuales-cudi</a:t>
            </a:r>
          </a:p>
        </p:txBody>
      </p:sp>
      <p:pic>
        <p:nvPicPr>
          <p:cNvPr id="3" name="Imagen 2">
            <a:extLst>
              <a:ext uri="{FF2B5EF4-FFF2-40B4-BE49-F238E27FC236}">
                <a16:creationId xmlns:a16="http://schemas.microsoft.com/office/drawing/2014/main" id="{591CB28C-E377-2940-8E0F-1D5BA8DA05CB}"/>
              </a:ext>
            </a:extLst>
          </p:cNvPr>
          <p:cNvPicPr>
            <a:picLocks noChangeAspect="1"/>
          </p:cNvPicPr>
          <p:nvPr/>
        </p:nvPicPr>
        <p:blipFill>
          <a:blip r:embed="rId6"/>
          <a:stretch>
            <a:fillRect/>
          </a:stretch>
        </p:blipFill>
        <p:spPr>
          <a:xfrm>
            <a:off x="6121359" y="4558418"/>
            <a:ext cx="2172270" cy="2172270"/>
          </a:xfrm>
          <a:prstGeom prst="rect">
            <a:avLst/>
          </a:prstGeom>
        </p:spPr>
      </p:pic>
      <p:pic>
        <p:nvPicPr>
          <p:cNvPr id="15" name="Imagen 14">
            <a:extLst>
              <a:ext uri="{FF2B5EF4-FFF2-40B4-BE49-F238E27FC236}">
                <a16:creationId xmlns:a16="http://schemas.microsoft.com/office/drawing/2014/main" id="{06A60F7A-F7FB-704E-8010-2CCB975EF7DA}"/>
              </a:ext>
            </a:extLst>
          </p:cNvPr>
          <p:cNvPicPr>
            <a:picLocks noChangeAspect="1"/>
          </p:cNvPicPr>
          <p:nvPr/>
        </p:nvPicPr>
        <p:blipFill>
          <a:blip r:embed="rId7"/>
          <a:stretch>
            <a:fillRect/>
          </a:stretch>
        </p:blipFill>
        <p:spPr>
          <a:xfrm>
            <a:off x="10094193" y="4535269"/>
            <a:ext cx="2137546" cy="2137546"/>
          </a:xfrm>
          <a:prstGeom prst="rect">
            <a:avLst/>
          </a:prstGeom>
        </p:spPr>
      </p:pic>
      <p:pic>
        <p:nvPicPr>
          <p:cNvPr id="13" name="Imagen 12">
            <a:extLst>
              <a:ext uri="{FF2B5EF4-FFF2-40B4-BE49-F238E27FC236}">
                <a16:creationId xmlns:a16="http://schemas.microsoft.com/office/drawing/2014/main" id="{5043D989-7C7D-E844-BD75-3113698942C1}"/>
              </a:ext>
            </a:extLst>
          </p:cNvPr>
          <p:cNvPicPr>
            <a:picLocks noChangeAspect="1"/>
          </p:cNvPicPr>
          <p:nvPr/>
        </p:nvPicPr>
        <p:blipFill>
          <a:blip r:embed="rId8"/>
          <a:stretch>
            <a:fillRect/>
          </a:stretch>
        </p:blipFill>
        <p:spPr>
          <a:xfrm>
            <a:off x="8307327" y="4558419"/>
            <a:ext cx="2137546" cy="2137546"/>
          </a:xfrm>
          <a:prstGeom prst="rect">
            <a:avLst/>
          </a:prstGeom>
        </p:spPr>
      </p:pic>
    </p:spTree>
    <p:extLst>
      <p:ext uri="{BB962C8B-B14F-4D97-AF65-F5344CB8AC3E}">
        <p14:creationId xmlns:p14="http://schemas.microsoft.com/office/powerpoint/2010/main" val="3187512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3" name="Imagen 2">
            <a:extLst>
              <a:ext uri="{FF2B5EF4-FFF2-40B4-BE49-F238E27FC236}">
                <a16:creationId xmlns:a16="http://schemas.microsoft.com/office/drawing/2014/main" id="{032D3437-F5A0-7C49-AD43-8FF971A67E34}"/>
              </a:ext>
            </a:extLst>
          </p:cNvPr>
          <p:cNvPicPr>
            <a:picLocks noChangeAspect="1"/>
          </p:cNvPicPr>
          <p:nvPr/>
        </p:nvPicPr>
        <p:blipFill rotWithShape="1">
          <a:blip r:embed="rId3"/>
          <a:srcRect l="8156" t="1155" r="-1773" b="-1155"/>
          <a:stretch/>
        </p:blipFill>
        <p:spPr>
          <a:xfrm>
            <a:off x="0" y="15396"/>
            <a:ext cx="7225227" cy="6858000"/>
          </a:xfrm>
          <a:prstGeom prst="rect">
            <a:avLst/>
          </a:prstGeom>
        </p:spPr>
      </p:pic>
      <p:sp>
        <p:nvSpPr>
          <p:cNvPr id="5" name="Google Shape;244;g5fdb44d8a9_0_132">
            <a:extLst>
              <a:ext uri="{FF2B5EF4-FFF2-40B4-BE49-F238E27FC236}">
                <a16:creationId xmlns:a16="http://schemas.microsoft.com/office/drawing/2014/main" id="{532AAF4B-2067-7741-8D22-2576302159E0}"/>
              </a:ext>
            </a:extLst>
          </p:cNvPr>
          <p:cNvSpPr/>
          <p:nvPr/>
        </p:nvSpPr>
        <p:spPr>
          <a:xfrm>
            <a:off x="6539787" y="7698"/>
            <a:ext cx="5834087" cy="68580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CL" sz="1400" b="0" i="0" u="none" strike="noStrike" cap="none">
                <a:solidFill>
                  <a:schemeClr val="lt1"/>
                </a:solidFill>
                <a:latin typeface="Arial"/>
                <a:ea typeface="Arial"/>
                <a:cs typeface="Arial"/>
                <a:sym typeface="Arial"/>
              </a:rPr>
              <a:t>.</a:t>
            </a:r>
            <a:endParaRPr sz="1400" b="0" i="0" u="none" strike="noStrike" cap="none">
              <a:solidFill>
                <a:schemeClr val="lt1"/>
              </a:solidFill>
              <a:latin typeface="Arial"/>
              <a:ea typeface="Arial"/>
              <a:cs typeface="Arial"/>
              <a:sym typeface="Arial"/>
            </a:endParaRPr>
          </a:p>
        </p:txBody>
      </p:sp>
      <p:sp>
        <p:nvSpPr>
          <p:cNvPr id="6" name="Google Shape;245;g5fdb44d8a9_0_132">
            <a:extLst>
              <a:ext uri="{FF2B5EF4-FFF2-40B4-BE49-F238E27FC236}">
                <a16:creationId xmlns:a16="http://schemas.microsoft.com/office/drawing/2014/main" id="{080BF3DE-7FE4-C348-9E95-5F231BF9FE42}"/>
              </a:ext>
            </a:extLst>
          </p:cNvPr>
          <p:cNvSpPr txBox="1">
            <a:spLocks/>
          </p:cNvSpPr>
          <p:nvPr/>
        </p:nvSpPr>
        <p:spPr>
          <a:xfrm>
            <a:off x="6808058" y="1532094"/>
            <a:ext cx="5297544" cy="466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4400"/>
            </a:pPr>
            <a:r>
              <a:rPr lang="es-CL" sz="4000" b="1" dirty="0">
                <a:solidFill>
                  <a:schemeClr val="lt1"/>
                </a:solidFill>
              </a:rPr>
              <a:t>Comunidades y Grupos de Trabajo CUDI</a:t>
            </a:r>
          </a:p>
        </p:txBody>
      </p:sp>
      <p:sp>
        <p:nvSpPr>
          <p:cNvPr id="7" name="Google Shape;246;g5fdb44d8a9_0_132">
            <a:extLst>
              <a:ext uri="{FF2B5EF4-FFF2-40B4-BE49-F238E27FC236}">
                <a16:creationId xmlns:a16="http://schemas.microsoft.com/office/drawing/2014/main" id="{74BBA1DC-2645-E74D-AA2F-07871EAE37EE}"/>
              </a:ext>
            </a:extLst>
          </p:cNvPr>
          <p:cNvSpPr/>
          <p:nvPr/>
        </p:nvSpPr>
        <p:spPr>
          <a:xfrm>
            <a:off x="6927493" y="2790511"/>
            <a:ext cx="5058674" cy="1015800"/>
          </a:xfrm>
          <a:prstGeom prst="rect">
            <a:avLst/>
          </a:prstGeom>
          <a:noFill/>
          <a:ln>
            <a:noFill/>
          </a:ln>
        </p:spPr>
        <p:txBody>
          <a:bodyPr spcFirstLastPara="1" wrap="square" lIns="91425" tIns="45700" rIns="91425" bIns="45700" anchor="t" anchorCtr="0">
            <a:noAutofit/>
          </a:bodyPr>
          <a:lstStyle/>
          <a:p>
            <a:pPr marL="457200" lvl="0" indent="-457200">
              <a:buClr>
                <a:schemeClr val="bg1"/>
              </a:buClr>
              <a:buSzPts val="2400"/>
              <a:buFont typeface="Arial" panose="020B0604020202020204" pitchFamily="34" charset="0"/>
              <a:buChar char="•"/>
            </a:pPr>
            <a:r>
              <a:rPr lang="es-ES" sz="2800" dirty="0">
                <a:solidFill>
                  <a:srgbClr val="FFFFFF"/>
                </a:solidFill>
                <a:latin typeface="Calibri"/>
                <a:ea typeface="Calibri"/>
                <a:cs typeface="Calibri"/>
                <a:sym typeface="Calibri"/>
              </a:rPr>
              <a:t>Desarrollo de Portales</a:t>
            </a:r>
          </a:p>
          <a:p>
            <a:pPr marL="457200" lvl="0" indent="-457200">
              <a:buClr>
                <a:schemeClr val="bg1"/>
              </a:buClr>
              <a:buSzPts val="2400"/>
              <a:buFont typeface="Arial" panose="020B0604020202020204" pitchFamily="34" charset="0"/>
              <a:buChar char="•"/>
            </a:pPr>
            <a:r>
              <a:rPr lang="es-ES" sz="2800" dirty="0">
                <a:solidFill>
                  <a:srgbClr val="FFFFFF"/>
                </a:solidFill>
                <a:latin typeface="Calibri"/>
                <a:ea typeface="Calibri"/>
                <a:cs typeface="Calibri"/>
                <a:sym typeface="Calibri"/>
              </a:rPr>
              <a:t>Difusión</a:t>
            </a:r>
          </a:p>
          <a:p>
            <a:pPr marL="457200" lvl="0" indent="-457200">
              <a:buClr>
                <a:schemeClr val="bg1"/>
              </a:buClr>
              <a:buSzPts val="2400"/>
              <a:buFont typeface="Arial" panose="020B0604020202020204" pitchFamily="34" charset="0"/>
              <a:buChar char="•"/>
            </a:pPr>
            <a:r>
              <a:rPr lang="es-ES" sz="2800" b="0" i="0" u="none" strike="noStrike" cap="none" dirty="0">
                <a:solidFill>
                  <a:srgbClr val="FFFFFF"/>
                </a:solidFill>
                <a:latin typeface="Calibri"/>
                <a:ea typeface="Calibri"/>
                <a:cs typeface="Calibri"/>
                <a:sym typeface="Calibri"/>
              </a:rPr>
              <a:t>Sala VC-CUDI</a:t>
            </a:r>
          </a:p>
          <a:p>
            <a:pPr marL="457200" lvl="0" indent="-457200">
              <a:buClr>
                <a:schemeClr val="bg1"/>
              </a:buClr>
              <a:buSzPts val="2400"/>
              <a:buFont typeface="Arial" panose="020B0604020202020204" pitchFamily="34" charset="0"/>
              <a:buChar char="•"/>
            </a:pPr>
            <a:r>
              <a:rPr lang="es-ES" sz="2800" dirty="0">
                <a:solidFill>
                  <a:srgbClr val="FFFFFF"/>
                </a:solidFill>
                <a:latin typeface="Calibri"/>
                <a:ea typeface="Calibri"/>
                <a:cs typeface="Calibri"/>
                <a:sym typeface="Calibri"/>
              </a:rPr>
              <a:t>Publicaciones</a:t>
            </a:r>
          </a:p>
          <a:p>
            <a:pPr marL="457200" lvl="0" indent="-457200">
              <a:buClr>
                <a:schemeClr val="bg1"/>
              </a:buClr>
              <a:buSzPts val="2400"/>
              <a:buFont typeface="Arial" panose="020B0604020202020204" pitchFamily="34" charset="0"/>
              <a:buChar char="•"/>
            </a:pPr>
            <a:r>
              <a:rPr lang="es-ES" sz="2800" b="0" i="0" u="none" strike="noStrike" cap="none" dirty="0">
                <a:solidFill>
                  <a:srgbClr val="FFFFFF"/>
                </a:solidFill>
                <a:latin typeface="Calibri"/>
                <a:ea typeface="Calibri"/>
                <a:cs typeface="Calibri"/>
                <a:sym typeface="Calibri"/>
              </a:rPr>
              <a:t>Repositorio</a:t>
            </a:r>
          </a:p>
          <a:p>
            <a:pPr marL="457200" lvl="0" indent="-457200">
              <a:buClr>
                <a:schemeClr val="bg1"/>
              </a:buClr>
              <a:buSzPts val="2400"/>
              <a:buFont typeface="Arial" panose="020B0604020202020204" pitchFamily="34" charset="0"/>
              <a:buChar char="•"/>
            </a:pPr>
            <a:r>
              <a:rPr lang="es-ES" sz="2800" dirty="0">
                <a:solidFill>
                  <a:srgbClr val="FFFFFF"/>
                </a:solidFill>
                <a:latin typeface="Calibri"/>
                <a:ea typeface="Calibri"/>
                <a:cs typeface="Calibri"/>
                <a:sym typeface="Calibri"/>
              </a:rPr>
              <a:t>Días Virtuales</a:t>
            </a:r>
          </a:p>
          <a:p>
            <a:pPr marL="457200" lvl="0" indent="-457200">
              <a:buClr>
                <a:schemeClr val="bg1"/>
              </a:buClr>
              <a:buSzPts val="2400"/>
              <a:buFont typeface="Arial" panose="020B0604020202020204" pitchFamily="34" charset="0"/>
              <a:buChar char="•"/>
            </a:pPr>
            <a:r>
              <a:rPr lang="es-ES" sz="2800" b="0" i="0" u="none" strike="noStrike" cap="none" dirty="0">
                <a:solidFill>
                  <a:srgbClr val="FFFFFF"/>
                </a:solidFill>
                <a:latin typeface="Calibri"/>
                <a:ea typeface="Calibri"/>
                <a:cs typeface="Calibri"/>
                <a:sym typeface="Calibri"/>
              </a:rPr>
              <a:t>Gestión de proyectos</a:t>
            </a:r>
            <a:endParaRPr sz="2800" b="0" i="0" u="none" strike="noStrike" cap="none" dirty="0">
              <a:solidFill>
                <a:srgbClr val="FFFFFF"/>
              </a:solidFill>
              <a:latin typeface="Calibri"/>
              <a:ea typeface="Calibri"/>
              <a:cs typeface="Calibri"/>
              <a:sym typeface="Calibri"/>
            </a:endParaRPr>
          </a:p>
        </p:txBody>
      </p:sp>
      <p:pic>
        <p:nvPicPr>
          <p:cNvPr id="8" name="Google Shape;247;g5fdb44d8a9_0_132">
            <a:extLst>
              <a:ext uri="{FF2B5EF4-FFF2-40B4-BE49-F238E27FC236}">
                <a16:creationId xmlns:a16="http://schemas.microsoft.com/office/drawing/2014/main" id="{AA4A1008-3401-9448-A2A1-3A259DFC16C0}"/>
              </a:ext>
            </a:extLst>
          </p:cNvPr>
          <p:cNvPicPr preferRelativeResize="0"/>
          <p:nvPr/>
        </p:nvPicPr>
        <p:blipFill rotWithShape="1">
          <a:blip r:embed="rId4">
            <a:alphaModFix/>
          </a:blip>
          <a:srcRect/>
          <a:stretch/>
        </p:blipFill>
        <p:spPr>
          <a:xfrm>
            <a:off x="6686159" y="265872"/>
            <a:ext cx="1277839" cy="436729"/>
          </a:xfrm>
          <a:prstGeom prst="rect">
            <a:avLst/>
          </a:prstGeom>
          <a:noFill/>
          <a:ln>
            <a:noFill/>
          </a:ln>
        </p:spPr>
      </p:pic>
      <p:pic>
        <p:nvPicPr>
          <p:cNvPr id="9" name="Google Shape;249;g5fdb44d8a9_0_132">
            <a:extLst>
              <a:ext uri="{FF2B5EF4-FFF2-40B4-BE49-F238E27FC236}">
                <a16:creationId xmlns:a16="http://schemas.microsoft.com/office/drawing/2014/main" id="{D7E04F49-6F54-C94B-A96E-E53236B27260}"/>
              </a:ext>
            </a:extLst>
          </p:cNvPr>
          <p:cNvPicPr preferRelativeResize="0"/>
          <p:nvPr/>
        </p:nvPicPr>
        <p:blipFill>
          <a:blip r:embed="rId5">
            <a:alphaModFix/>
          </a:blip>
          <a:stretch>
            <a:fillRect/>
          </a:stretch>
        </p:blipFill>
        <p:spPr>
          <a:xfrm>
            <a:off x="10373065" y="0"/>
            <a:ext cx="1715301" cy="1088550"/>
          </a:xfrm>
          <a:prstGeom prst="rect">
            <a:avLst/>
          </a:prstGeom>
          <a:noFill/>
          <a:ln>
            <a:noFill/>
          </a:ln>
        </p:spPr>
      </p:pic>
      <p:sp>
        <p:nvSpPr>
          <p:cNvPr id="10" name="Rectángulo 9">
            <a:extLst>
              <a:ext uri="{FF2B5EF4-FFF2-40B4-BE49-F238E27FC236}">
                <a16:creationId xmlns:a16="http://schemas.microsoft.com/office/drawing/2014/main" id="{67275B0D-FBF4-1249-94B5-8B0E4736E9AE}"/>
              </a:ext>
            </a:extLst>
          </p:cNvPr>
          <p:cNvSpPr/>
          <p:nvPr/>
        </p:nvSpPr>
        <p:spPr>
          <a:xfrm>
            <a:off x="8162315" y="5960164"/>
            <a:ext cx="4045527" cy="954107"/>
          </a:xfrm>
          <a:prstGeom prst="rect">
            <a:avLst/>
          </a:prstGeom>
        </p:spPr>
        <p:txBody>
          <a:bodyPr wrap="square">
            <a:spAutoFit/>
          </a:bodyPr>
          <a:lstStyle/>
          <a:p>
            <a:pPr lvl="0" algn="r">
              <a:buClr>
                <a:schemeClr val="bg1"/>
              </a:buClr>
              <a:buSzPts val="2400"/>
            </a:pP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Correo: </a:t>
            </a:r>
            <a:r>
              <a:rPr lang="es-ES" dirty="0" err="1">
                <a:solidFill>
                  <a:srgbClr val="FFFFFF"/>
                </a:solidFill>
                <a:latin typeface="Calibri"/>
                <a:ea typeface="Calibri"/>
                <a:cs typeface="Calibri"/>
                <a:sym typeface="Calibri"/>
              </a:rPr>
              <a:t>cudi@cudi.edu.mx</a:t>
            </a:r>
            <a:r>
              <a:rPr lang="es-ES" dirty="0">
                <a:solidFill>
                  <a:srgbClr val="FFFFFF"/>
                </a:solidFill>
                <a:latin typeface="Calibri"/>
                <a:ea typeface="Calibri"/>
                <a:cs typeface="Calibri"/>
                <a:sym typeface="Calibri"/>
              </a:rPr>
              <a:t> </a:t>
            </a: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Tel. +52 55 5211 3060</a:t>
            </a: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http://</a:t>
            </a:r>
            <a:r>
              <a:rPr lang="es-ES" dirty="0" err="1">
                <a:solidFill>
                  <a:srgbClr val="FFFFFF"/>
                </a:solidFill>
                <a:latin typeface="Calibri"/>
                <a:ea typeface="Calibri"/>
                <a:cs typeface="Calibri"/>
                <a:sym typeface="Calibri"/>
              </a:rPr>
              <a:t>redlate.net</a:t>
            </a:r>
            <a:r>
              <a:rPr lang="es-ES" dirty="0">
                <a:solidFill>
                  <a:srgbClr val="FFFFFF"/>
                </a:solidFill>
                <a:latin typeface="Calibri"/>
                <a:ea typeface="Calibri"/>
                <a:cs typeface="Calibri"/>
                <a:sym typeface="Calibri"/>
              </a:rPr>
              <a:t>/</a:t>
            </a:r>
            <a:endParaRPr lang="es-MX" dirty="0"/>
          </a:p>
        </p:txBody>
      </p:sp>
      <p:sp>
        <p:nvSpPr>
          <p:cNvPr id="2" name="CuadroTexto 1">
            <a:extLst>
              <a:ext uri="{FF2B5EF4-FFF2-40B4-BE49-F238E27FC236}">
                <a16:creationId xmlns:a16="http://schemas.microsoft.com/office/drawing/2014/main" id="{DFE2EB85-DD79-B348-8FD2-D46BE8CF4B2C}"/>
              </a:ext>
            </a:extLst>
          </p:cNvPr>
          <p:cNvSpPr txBox="1"/>
          <p:nvPr/>
        </p:nvSpPr>
        <p:spPr>
          <a:xfrm>
            <a:off x="1047832" y="4275596"/>
            <a:ext cx="2564781" cy="307777"/>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s-MX" dirty="0"/>
              <a:t>Arte Ciencia y Tecnología</a:t>
            </a:r>
          </a:p>
        </p:txBody>
      </p:sp>
      <p:sp>
        <p:nvSpPr>
          <p:cNvPr id="11" name="CuadroTexto 10">
            <a:extLst>
              <a:ext uri="{FF2B5EF4-FFF2-40B4-BE49-F238E27FC236}">
                <a16:creationId xmlns:a16="http://schemas.microsoft.com/office/drawing/2014/main" id="{F9A9929E-3572-214B-BF0C-14C18895847C}"/>
              </a:ext>
            </a:extLst>
          </p:cNvPr>
          <p:cNvSpPr txBox="1"/>
          <p:nvPr/>
        </p:nvSpPr>
        <p:spPr>
          <a:xfrm>
            <a:off x="698860" y="5254469"/>
            <a:ext cx="2564781" cy="307777"/>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s-MX" dirty="0"/>
              <a:t>REMERI</a:t>
            </a:r>
          </a:p>
        </p:txBody>
      </p:sp>
      <p:sp>
        <p:nvSpPr>
          <p:cNvPr id="12" name="CuadroTexto 11">
            <a:extLst>
              <a:ext uri="{FF2B5EF4-FFF2-40B4-BE49-F238E27FC236}">
                <a16:creationId xmlns:a16="http://schemas.microsoft.com/office/drawing/2014/main" id="{026A06BE-4D9D-A14B-891F-21EB306AF0E1}"/>
              </a:ext>
            </a:extLst>
          </p:cNvPr>
          <p:cNvSpPr txBox="1"/>
          <p:nvPr/>
        </p:nvSpPr>
        <p:spPr>
          <a:xfrm>
            <a:off x="1621024" y="5723824"/>
            <a:ext cx="3220618" cy="307777"/>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s-MX" dirty="0"/>
              <a:t>Estudios Socioambientales</a:t>
            </a:r>
          </a:p>
        </p:txBody>
      </p:sp>
      <p:sp>
        <p:nvSpPr>
          <p:cNvPr id="13" name="CuadroTexto 12">
            <a:extLst>
              <a:ext uri="{FF2B5EF4-FFF2-40B4-BE49-F238E27FC236}">
                <a16:creationId xmlns:a16="http://schemas.microsoft.com/office/drawing/2014/main" id="{30B5CF76-2474-6D49-B0D5-59E2B395D6B6}"/>
              </a:ext>
            </a:extLst>
          </p:cNvPr>
          <p:cNvSpPr txBox="1"/>
          <p:nvPr/>
        </p:nvSpPr>
        <p:spPr>
          <a:xfrm>
            <a:off x="55167" y="4766513"/>
            <a:ext cx="2564781" cy="307777"/>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s-MX" dirty="0"/>
              <a:t>Inteligencia Artificial</a:t>
            </a:r>
          </a:p>
        </p:txBody>
      </p:sp>
      <p:sp>
        <p:nvSpPr>
          <p:cNvPr id="14" name="CuadroTexto 13">
            <a:extLst>
              <a:ext uri="{FF2B5EF4-FFF2-40B4-BE49-F238E27FC236}">
                <a16:creationId xmlns:a16="http://schemas.microsoft.com/office/drawing/2014/main" id="{8BD37DC6-1871-B94F-A01C-F30599788B4A}"/>
              </a:ext>
            </a:extLst>
          </p:cNvPr>
          <p:cNvSpPr txBox="1"/>
          <p:nvPr/>
        </p:nvSpPr>
        <p:spPr>
          <a:xfrm>
            <a:off x="4841642" y="4310770"/>
            <a:ext cx="2564781" cy="307777"/>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s-MX" dirty="0"/>
              <a:t>Astronomía</a:t>
            </a:r>
          </a:p>
        </p:txBody>
      </p:sp>
      <p:sp>
        <p:nvSpPr>
          <p:cNvPr id="15" name="CuadroTexto 14">
            <a:extLst>
              <a:ext uri="{FF2B5EF4-FFF2-40B4-BE49-F238E27FC236}">
                <a16:creationId xmlns:a16="http://schemas.microsoft.com/office/drawing/2014/main" id="{0660E5C2-46F2-EA48-B3E9-1FAE9E7D31E8}"/>
              </a:ext>
            </a:extLst>
          </p:cNvPr>
          <p:cNvSpPr txBox="1"/>
          <p:nvPr/>
        </p:nvSpPr>
        <p:spPr>
          <a:xfrm>
            <a:off x="3209399" y="5286682"/>
            <a:ext cx="3317764" cy="307777"/>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s-MX" dirty="0"/>
              <a:t>Interacción Humano Computadora</a:t>
            </a:r>
          </a:p>
        </p:txBody>
      </p:sp>
      <p:sp>
        <p:nvSpPr>
          <p:cNvPr id="16" name="CuadroTexto 15">
            <a:extLst>
              <a:ext uri="{FF2B5EF4-FFF2-40B4-BE49-F238E27FC236}">
                <a16:creationId xmlns:a16="http://schemas.microsoft.com/office/drawing/2014/main" id="{C4217344-F970-A441-9D80-E2061E6EB6F2}"/>
              </a:ext>
            </a:extLst>
          </p:cNvPr>
          <p:cNvSpPr txBox="1"/>
          <p:nvPr/>
        </p:nvSpPr>
        <p:spPr>
          <a:xfrm>
            <a:off x="3722101" y="4747912"/>
            <a:ext cx="2564781" cy="307777"/>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s-MX" dirty="0"/>
              <a:t>Laboratorios</a:t>
            </a:r>
          </a:p>
        </p:txBody>
      </p:sp>
      <p:sp>
        <p:nvSpPr>
          <p:cNvPr id="17" name="CuadroTexto 16">
            <a:extLst>
              <a:ext uri="{FF2B5EF4-FFF2-40B4-BE49-F238E27FC236}">
                <a16:creationId xmlns:a16="http://schemas.microsoft.com/office/drawing/2014/main" id="{0282C9BA-C98C-3A41-90B7-4BE83EE2AF85}"/>
              </a:ext>
            </a:extLst>
          </p:cNvPr>
          <p:cNvSpPr txBox="1"/>
          <p:nvPr/>
        </p:nvSpPr>
        <p:spPr>
          <a:xfrm>
            <a:off x="2330222" y="1295754"/>
            <a:ext cx="3220618" cy="307777"/>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s-MX" dirty="0"/>
              <a:t>Seguridad</a:t>
            </a:r>
          </a:p>
        </p:txBody>
      </p:sp>
      <p:sp>
        <p:nvSpPr>
          <p:cNvPr id="18" name="CuadroTexto 17">
            <a:extLst>
              <a:ext uri="{FF2B5EF4-FFF2-40B4-BE49-F238E27FC236}">
                <a16:creationId xmlns:a16="http://schemas.microsoft.com/office/drawing/2014/main" id="{12DB4967-FCBC-5642-BAEC-2C8BB3C113D2}"/>
              </a:ext>
            </a:extLst>
          </p:cNvPr>
          <p:cNvSpPr txBox="1"/>
          <p:nvPr/>
        </p:nvSpPr>
        <p:spPr>
          <a:xfrm>
            <a:off x="3376941" y="1579007"/>
            <a:ext cx="3220618" cy="307777"/>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s-MX" dirty="0"/>
              <a:t>IPv6</a:t>
            </a:r>
          </a:p>
        </p:txBody>
      </p:sp>
      <p:sp>
        <p:nvSpPr>
          <p:cNvPr id="19" name="CuadroTexto 18">
            <a:extLst>
              <a:ext uri="{FF2B5EF4-FFF2-40B4-BE49-F238E27FC236}">
                <a16:creationId xmlns:a16="http://schemas.microsoft.com/office/drawing/2014/main" id="{1C28408E-1C0D-C843-AC98-26A151E29D01}"/>
              </a:ext>
            </a:extLst>
          </p:cNvPr>
          <p:cNvSpPr txBox="1"/>
          <p:nvPr/>
        </p:nvSpPr>
        <p:spPr>
          <a:xfrm>
            <a:off x="3853597" y="3508585"/>
            <a:ext cx="3220618" cy="307777"/>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s-MX" dirty="0"/>
              <a:t>SDN/NFV</a:t>
            </a:r>
          </a:p>
        </p:txBody>
      </p:sp>
      <p:sp>
        <p:nvSpPr>
          <p:cNvPr id="20" name="CuadroTexto 19">
            <a:extLst>
              <a:ext uri="{FF2B5EF4-FFF2-40B4-BE49-F238E27FC236}">
                <a16:creationId xmlns:a16="http://schemas.microsoft.com/office/drawing/2014/main" id="{BED05E03-D620-FC48-B28C-CAFC12630E2E}"/>
              </a:ext>
            </a:extLst>
          </p:cNvPr>
          <p:cNvSpPr txBox="1"/>
          <p:nvPr/>
        </p:nvSpPr>
        <p:spPr>
          <a:xfrm>
            <a:off x="-19321" y="3147586"/>
            <a:ext cx="3220618" cy="307777"/>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s-MX" dirty="0"/>
              <a:t>Capacitación</a:t>
            </a:r>
          </a:p>
        </p:txBody>
      </p:sp>
      <p:sp>
        <p:nvSpPr>
          <p:cNvPr id="21" name="CuadroTexto 20">
            <a:extLst>
              <a:ext uri="{FF2B5EF4-FFF2-40B4-BE49-F238E27FC236}">
                <a16:creationId xmlns:a16="http://schemas.microsoft.com/office/drawing/2014/main" id="{78D61857-688A-E64A-9EB5-E9B140B0A03B}"/>
              </a:ext>
            </a:extLst>
          </p:cNvPr>
          <p:cNvSpPr txBox="1"/>
          <p:nvPr/>
        </p:nvSpPr>
        <p:spPr>
          <a:xfrm>
            <a:off x="-63693" y="3903136"/>
            <a:ext cx="3220618" cy="307777"/>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s-MX" dirty="0"/>
              <a:t>Cómputo en la nube</a:t>
            </a:r>
          </a:p>
        </p:txBody>
      </p:sp>
      <p:sp>
        <p:nvSpPr>
          <p:cNvPr id="22" name="CuadroTexto 21">
            <a:extLst>
              <a:ext uri="{FF2B5EF4-FFF2-40B4-BE49-F238E27FC236}">
                <a16:creationId xmlns:a16="http://schemas.microsoft.com/office/drawing/2014/main" id="{1960745A-0351-C643-A886-B52CEE0325F4}"/>
              </a:ext>
            </a:extLst>
          </p:cNvPr>
          <p:cNvSpPr txBox="1"/>
          <p:nvPr/>
        </p:nvSpPr>
        <p:spPr>
          <a:xfrm>
            <a:off x="4707327" y="1211506"/>
            <a:ext cx="3220618" cy="307777"/>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s-MX" dirty="0"/>
              <a:t>Videoconferencia</a:t>
            </a:r>
          </a:p>
        </p:txBody>
      </p:sp>
    </p:spTree>
    <p:extLst>
      <p:ext uri="{BB962C8B-B14F-4D97-AF65-F5344CB8AC3E}">
        <p14:creationId xmlns:p14="http://schemas.microsoft.com/office/powerpoint/2010/main" val="412811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5" name="Google Shape;244;g5fdb44d8a9_0_132">
            <a:extLst>
              <a:ext uri="{FF2B5EF4-FFF2-40B4-BE49-F238E27FC236}">
                <a16:creationId xmlns:a16="http://schemas.microsoft.com/office/drawing/2014/main" id="{532AAF4B-2067-7741-8D22-2576302159E0}"/>
              </a:ext>
            </a:extLst>
          </p:cNvPr>
          <p:cNvSpPr/>
          <p:nvPr/>
        </p:nvSpPr>
        <p:spPr>
          <a:xfrm>
            <a:off x="5638801" y="7698"/>
            <a:ext cx="6531874" cy="68580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CL" sz="1400" b="0" i="0" u="none" strike="noStrike" cap="none">
                <a:solidFill>
                  <a:schemeClr val="lt1"/>
                </a:solidFill>
                <a:latin typeface="Arial"/>
                <a:ea typeface="Arial"/>
                <a:cs typeface="Arial"/>
                <a:sym typeface="Arial"/>
              </a:rPr>
              <a:t>.</a:t>
            </a:r>
            <a:endParaRPr sz="1400" b="0" i="0" u="none" strike="noStrike" cap="none">
              <a:solidFill>
                <a:schemeClr val="lt1"/>
              </a:solidFill>
              <a:latin typeface="Arial"/>
              <a:ea typeface="Arial"/>
              <a:cs typeface="Arial"/>
              <a:sym typeface="Arial"/>
            </a:endParaRPr>
          </a:p>
        </p:txBody>
      </p:sp>
      <p:sp>
        <p:nvSpPr>
          <p:cNvPr id="6" name="Google Shape;245;g5fdb44d8a9_0_132">
            <a:extLst>
              <a:ext uri="{FF2B5EF4-FFF2-40B4-BE49-F238E27FC236}">
                <a16:creationId xmlns:a16="http://schemas.microsoft.com/office/drawing/2014/main" id="{080BF3DE-7FE4-C348-9E95-5F231BF9FE42}"/>
              </a:ext>
            </a:extLst>
          </p:cNvPr>
          <p:cNvSpPr txBox="1">
            <a:spLocks/>
          </p:cNvSpPr>
          <p:nvPr/>
        </p:nvSpPr>
        <p:spPr>
          <a:xfrm>
            <a:off x="6255966" y="1159400"/>
            <a:ext cx="5297544" cy="466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4400"/>
            </a:pPr>
            <a:r>
              <a:rPr lang="es-CL" sz="4000" b="1" dirty="0">
                <a:solidFill>
                  <a:schemeClr val="lt1"/>
                </a:solidFill>
              </a:rPr>
              <a:t>Sala de Prensa</a:t>
            </a:r>
          </a:p>
        </p:txBody>
      </p:sp>
      <p:sp>
        <p:nvSpPr>
          <p:cNvPr id="7" name="Google Shape;246;g5fdb44d8a9_0_132">
            <a:extLst>
              <a:ext uri="{FF2B5EF4-FFF2-40B4-BE49-F238E27FC236}">
                <a16:creationId xmlns:a16="http://schemas.microsoft.com/office/drawing/2014/main" id="{74BBA1DC-2645-E74D-AA2F-07871EAE37EE}"/>
              </a:ext>
            </a:extLst>
          </p:cNvPr>
          <p:cNvSpPr/>
          <p:nvPr/>
        </p:nvSpPr>
        <p:spPr>
          <a:xfrm>
            <a:off x="6016752" y="2028723"/>
            <a:ext cx="5534255" cy="1015800"/>
          </a:xfrm>
          <a:prstGeom prst="rect">
            <a:avLst/>
          </a:prstGeom>
          <a:noFill/>
          <a:ln>
            <a:noFill/>
          </a:ln>
        </p:spPr>
        <p:txBody>
          <a:bodyPr spcFirstLastPara="1" wrap="square" lIns="91425" tIns="45700" rIns="91425" bIns="45700" anchor="t" anchorCtr="0">
            <a:noAutofit/>
          </a:bodyPr>
          <a:lstStyle/>
          <a:p>
            <a:pPr lvl="0" algn="ctr">
              <a:buClr>
                <a:schemeClr val="bg1"/>
              </a:buClr>
              <a:buSzPts val="2400"/>
            </a:pPr>
            <a:r>
              <a:rPr lang="es-ES" sz="2800" dirty="0">
                <a:solidFill>
                  <a:srgbClr val="FFFFFF"/>
                </a:solidFill>
                <a:latin typeface="Calibri"/>
                <a:ea typeface="Calibri"/>
                <a:cs typeface="Calibri"/>
                <a:sym typeface="Calibri"/>
              </a:rPr>
              <a:t>Divulgación de eventos y actividades de las Instituciones miembros CUDI  a través de:</a:t>
            </a:r>
          </a:p>
          <a:p>
            <a:pPr lvl="0" algn="ctr">
              <a:buClr>
                <a:schemeClr val="bg1"/>
              </a:buClr>
              <a:buSzPts val="2400"/>
            </a:pPr>
            <a:endParaRPr lang="es-ES" sz="2800" dirty="0">
              <a:solidFill>
                <a:srgbClr val="FFFFFF"/>
              </a:solidFill>
              <a:latin typeface="Calibri"/>
              <a:ea typeface="Calibri"/>
              <a:cs typeface="Calibri"/>
              <a:sym typeface="Calibri"/>
            </a:endParaRPr>
          </a:p>
          <a:p>
            <a:pPr marL="457200" lvl="0" indent="-457200">
              <a:buClr>
                <a:schemeClr val="bg1"/>
              </a:buClr>
              <a:buSzPts val="2400"/>
              <a:buFont typeface="Arial" panose="020B0604020202020204" pitchFamily="34" charset="0"/>
              <a:buChar char="•"/>
            </a:pPr>
            <a:r>
              <a:rPr lang="es-ES" sz="2800" dirty="0">
                <a:solidFill>
                  <a:srgbClr val="FFFFFF"/>
                </a:solidFill>
                <a:latin typeface="Calibri"/>
                <a:ea typeface="Calibri"/>
                <a:cs typeface="Calibri"/>
                <a:sym typeface="Calibri"/>
              </a:rPr>
              <a:t>Boletín que cuenta con más de 5,000 cuentas de correos activos.</a:t>
            </a:r>
          </a:p>
          <a:p>
            <a:pPr marL="457200" lvl="0" indent="-457200">
              <a:buClr>
                <a:schemeClr val="bg1"/>
              </a:buClr>
              <a:buSzPts val="2400"/>
              <a:buFont typeface="Arial" panose="020B0604020202020204" pitchFamily="34" charset="0"/>
              <a:buChar char="•"/>
            </a:pPr>
            <a:r>
              <a:rPr lang="es-ES" sz="2800" dirty="0">
                <a:solidFill>
                  <a:srgbClr val="FFFFFF"/>
                </a:solidFill>
                <a:latin typeface="Calibri"/>
                <a:ea typeface="Calibri"/>
                <a:cs typeface="Calibri"/>
                <a:sym typeface="Calibri"/>
              </a:rPr>
              <a:t>Plataforma de Colaboración</a:t>
            </a:r>
          </a:p>
          <a:p>
            <a:pPr marL="457200" lvl="0" indent="-457200">
              <a:buClr>
                <a:schemeClr val="bg1"/>
              </a:buClr>
              <a:buSzPts val="2400"/>
              <a:buFont typeface="Arial" panose="020B0604020202020204" pitchFamily="34" charset="0"/>
              <a:buChar char="•"/>
            </a:pPr>
            <a:r>
              <a:rPr lang="es-ES" sz="2800" dirty="0">
                <a:solidFill>
                  <a:srgbClr val="FFFFFF"/>
                </a:solidFill>
                <a:latin typeface="Calibri"/>
                <a:ea typeface="Calibri"/>
                <a:cs typeface="Calibri"/>
                <a:sym typeface="Calibri"/>
              </a:rPr>
              <a:t>Portal CUDI</a:t>
            </a:r>
          </a:p>
          <a:p>
            <a:pPr marL="457200" lvl="0" indent="-457200">
              <a:buClr>
                <a:schemeClr val="bg1"/>
              </a:buClr>
              <a:buSzPts val="2400"/>
              <a:buFont typeface="Arial" panose="020B0604020202020204" pitchFamily="34" charset="0"/>
              <a:buChar char="•"/>
            </a:pPr>
            <a:r>
              <a:rPr lang="es-ES" sz="2800" dirty="0">
                <a:solidFill>
                  <a:srgbClr val="FFFFFF"/>
                </a:solidFill>
                <a:latin typeface="Calibri"/>
                <a:ea typeface="Calibri"/>
                <a:cs typeface="Calibri"/>
                <a:sym typeface="Calibri"/>
              </a:rPr>
              <a:t>Redes sociales</a:t>
            </a:r>
          </a:p>
        </p:txBody>
      </p:sp>
      <p:pic>
        <p:nvPicPr>
          <p:cNvPr id="8" name="Google Shape;247;g5fdb44d8a9_0_132">
            <a:extLst>
              <a:ext uri="{FF2B5EF4-FFF2-40B4-BE49-F238E27FC236}">
                <a16:creationId xmlns:a16="http://schemas.microsoft.com/office/drawing/2014/main" id="{AA4A1008-3401-9448-A2A1-3A259DFC16C0}"/>
              </a:ext>
            </a:extLst>
          </p:cNvPr>
          <p:cNvPicPr preferRelativeResize="0"/>
          <p:nvPr/>
        </p:nvPicPr>
        <p:blipFill rotWithShape="1">
          <a:blip r:embed="rId3">
            <a:alphaModFix/>
          </a:blip>
          <a:srcRect/>
          <a:stretch/>
        </p:blipFill>
        <p:spPr>
          <a:xfrm>
            <a:off x="6096000" y="303748"/>
            <a:ext cx="1277839" cy="436729"/>
          </a:xfrm>
          <a:prstGeom prst="rect">
            <a:avLst/>
          </a:prstGeom>
          <a:noFill/>
          <a:ln>
            <a:noFill/>
          </a:ln>
        </p:spPr>
      </p:pic>
      <p:pic>
        <p:nvPicPr>
          <p:cNvPr id="9" name="Google Shape;249;g5fdb44d8a9_0_132">
            <a:extLst>
              <a:ext uri="{FF2B5EF4-FFF2-40B4-BE49-F238E27FC236}">
                <a16:creationId xmlns:a16="http://schemas.microsoft.com/office/drawing/2014/main" id="{D7E04F49-6F54-C94B-A96E-E53236B27260}"/>
              </a:ext>
            </a:extLst>
          </p:cNvPr>
          <p:cNvPicPr preferRelativeResize="0"/>
          <p:nvPr/>
        </p:nvPicPr>
        <p:blipFill>
          <a:blip r:embed="rId4">
            <a:alphaModFix/>
          </a:blip>
          <a:stretch>
            <a:fillRect/>
          </a:stretch>
        </p:blipFill>
        <p:spPr>
          <a:xfrm>
            <a:off x="10373065" y="0"/>
            <a:ext cx="1715301" cy="1088550"/>
          </a:xfrm>
          <a:prstGeom prst="rect">
            <a:avLst/>
          </a:prstGeom>
          <a:noFill/>
          <a:ln>
            <a:noFill/>
          </a:ln>
        </p:spPr>
      </p:pic>
      <p:sp>
        <p:nvSpPr>
          <p:cNvPr id="10" name="Rectángulo 9">
            <a:extLst>
              <a:ext uri="{FF2B5EF4-FFF2-40B4-BE49-F238E27FC236}">
                <a16:creationId xmlns:a16="http://schemas.microsoft.com/office/drawing/2014/main" id="{65FD48B4-5B11-D044-8DE0-9FB2EC2035F8}"/>
              </a:ext>
            </a:extLst>
          </p:cNvPr>
          <p:cNvSpPr/>
          <p:nvPr/>
        </p:nvSpPr>
        <p:spPr>
          <a:xfrm>
            <a:off x="8042250" y="5927307"/>
            <a:ext cx="4045527" cy="954107"/>
          </a:xfrm>
          <a:prstGeom prst="rect">
            <a:avLst/>
          </a:prstGeom>
        </p:spPr>
        <p:txBody>
          <a:bodyPr wrap="square">
            <a:spAutoFit/>
          </a:bodyPr>
          <a:lstStyle/>
          <a:p>
            <a:pPr lvl="0" algn="r">
              <a:buClr>
                <a:schemeClr val="bg1"/>
              </a:buClr>
              <a:buSzPts val="2400"/>
            </a:pP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Correo: </a:t>
            </a:r>
            <a:r>
              <a:rPr lang="es-ES" dirty="0" err="1">
                <a:solidFill>
                  <a:srgbClr val="FFFFFF"/>
                </a:solidFill>
                <a:latin typeface="Calibri"/>
                <a:ea typeface="Calibri"/>
                <a:cs typeface="Calibri"/>
                <a:sym typeface="Calibri"/>
              </a:rPr>
              <a:t>cudi@cudi.edu.mx</a:t>
            </a:r>
            <a:r>
              <a:rPr lang="es-ES" dirty="0">
                <a:solidFill>
                  <a:srgbClr val="FFFFFF"/>
                </a:solidFill>
                <a:latin typeface="Calibri"/>
                <a:ea typeface="Calibri"/>
                <a:cs typeface="Calibri"/>
                <a:sym typeface="Calibri"/>
              </a:rPr>
              <a:t> </a:t>
            </a: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Tel. +52 55 5211 3060</a:t>
            </a: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http://</a:t>
            </a:r>
            <a:r>
              <a:rPr lang="es-ES" dirty="0" err="1">
                <a:solidFill>
                  <a:srgbClr val="FFFFFF"/>
                </a:solidFill>
                <a:latin typeface="Calibri"/>
                <a:ea typeface="Calibri"/>
                <a:cs typeface="Calibri"/>
                <a:sym typeface="Calibri"/>
              </a:rPr>
              <a:t>cudi.edu.mx</a:t>
            </a:r>
            <a:r>
              <a:rPr lang="es-ES" dirty="0">
                <a:solidFill>
                  <a:srgbClr val="FFFFFF"/>
                </a:solidFill>
                <a:latin typeface="Calibri"/>
                <a:ea typeface="Calibri"/>
                <a:cs typeface="Calibri"/>
                <a:sym typeface="Calibri"/>
              </a:rPr>
              <a:t>/servicios/prensa</a:t>
            </a:r>
            <a:endParaRPr lang="es-MX" dirty="0"/>
          </a:p>
        </p:txBody>
      </p:sp>
      <p:pic>
        <p:nvPicPr>
          <p:cNvPr id="12" name="Imagen 11">
            <a:extLst>
              <a:ext uri="{FF2B5EF4-FFF2-40B4-BE49-F238E27FC236}">
                <a16:creationId xmlns:a16="http://schemas.microsoft.com/office/drawing/2014/main" id="{85CA0F7B-5A79-EB49-9D6F-5D39C67F1CFC}"/>
              </a:ext>
            </a:extLst>
          </p:cNvPr>
          <p:cNvPicPr>
            <a:picLocks noChangeAspect="1"/>
          </p:cNvPicPr>
          <p:nvPr/>
        </p:nvPicPr>
        <p:blipFill rotWithShape="1">
          <a:blip r:embed="rId5"/>
          <a:srcRect b="12913"/>
          <a:stretch/>
        </p:blipFill>
        <p:spPr>
          <a:xfrm>
            <a:off x="7037" y="7972"/>
            <a:ext cx="5617476" cy="6721441"/>
          </a:xfrm>
          <a:prstGeom prst="rect">
            <a:avLst/>
          </a:prstGeom>
        </p:spPr>
      </p:pic>
    </p:spTree>
    <p:extLst>
      <p:ext uri="{BB962C8B-B14F-4D97-AF65-F5344CB8AC3E}">
        <p14:creationId xmlns:p14="http://schemas.microsoft.com/office/powerpoint/2010/main" val="2209226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5" name="Google Shape;244;g5fdb44d8a9_0_132">
            <a:extLst>
              <a:ext uri="{FF2B5EF4-FFF2-40B4-BE49-F238E27FC236}">
                <a16:creationId xmlns:a16="http://schemas.microsoft.com/office/drawing/2014/main" id="{532AAF4B-2067-7741-8D22-2576302159E0}"/>
              </a:ext>
            </a:extLst>
          </p:cNvPr>
          <p:cNvSpPr/>
          <p:nvPr/>
        </p:nvSpPr>
        <p:spPr>
          <a:xfrm>
            <a:off x="-12075" y="0"/>
            <a:ext cx="6108075" cy="68580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CL" sz="1400" b="0" i="0" u="none" strike="noStrike" cap="none">
                <a:solidFill>
                  <a:schemeClr val="lt1"/>
                </a:solidFill>
                <a:latin typeface="Arial"/>
                <a:ea typeface="Arial"/>
                <a:cs typeface="Arial"/>
                <a:sym typeface="Arial"/>
              </a:rPr>
              <a:t>.</a:t>
            </a:r>
            <a:endParaRPr sz="1400" b="0" i="0" u="none" strike="noStrike" cap="none">
              <a:solidFill>
                <a:schemeClr val="lt1"/>
              </a:solidFill>
              <a:latin typeface="Arial"/>
              <a:ea typeface="Arial"/>
              <a:cs typeface="Arial"/>
              <a:sym typeface="Arial"/>
            </a:endParaRPr>
          </a:p>
        </p:txBody>
      </p:sp>
      <p:sp>
        <p:nvSpPr>
          <p:cNvPr id="6" name="Google Shape;245;g5fdb44d8a9_0_132">
            <a:extLst>
              <a:ext uri="{FF2B5EF4-FFF2-40B4-BE49-F238E27FC236}">
                <a16:creationId xmlns:a16="http://schemas.microsoft.com/office/drawing/2014/main" id="{080BF3DE-7FE4-C348-9E95-5F231BF9FE42}"/>
              </a:ext>
            </a:extLst>
          </p:cNvPr>
          <p:cNvSpPr txBox="1">
            <a:spLocks/>
          </p:cNvSpPr>
          <p:nvPr/>
        </p:nvSpPr>
        <p:spPr>
          <a:xfrm>
            <a:off x="535945" y="1432165"/>
            <a:ext cx="5297544" cy="466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4400"/>
            </a:pPr>
            <a:r>
              <a:rPr lang="es-CL" sz="4000" b="1" dirty="0">
                <a:solidFill>
                  <a:schemeClr val="lt1"/>
                </a:solidFill>
              </a:rPr>
              <a:t>Publicaciones</a:t>
            </a:r>
          </a:p>
        </p:txBody>
      </p:sp>
      <p:sp>
        <p:nvSpPr>
          <p:cNvPr id="7" name="Google Shape;246;g5fdb44d8a9_0_132">
            <a:extLst>
              <a:ext uri="{FF2B5EF4-FFF2-40B4-BE49-F238E27FC236}">
                <a16:creationId xmlns:a16="http://schemas.microsoft.com/office/drawing/2014/main" id="{74BBA1DC-2645-E74D-AA2F-07871EAE37EE}"/>
              </a:ext>
            </a:extLst>
          </p:cNvPr>
          <p:cNvSpPr/>
          <p:nvPr/>
        </p:nvSpPr>
        <p:spPr>
          <a:xfrm>
            <a:off x="6838361" y="2834185"/>
            <a:ext cx="5552532" cy="1015800"/>
          </a:xfrm>
          <a:prstGeom prst="rect">
            <a:avLst/>
          </a:prstGeom>
          <a:noFill/>
          <a:ln>
            <a:noFill/>
          </a:ln>
        </p:spPr>
        <p:txBody>
          <a:bodyPr spcFirstLastPara="1" wrap="square" lIns="91425" tIns="45700" rIns="91425" bIns="45700" anchor="t" anchorCtr="0">
            <a:noAutofit/>
          </a:bodyPr>
          <a:lstStyle/>
          <a:p>
            <a:pPr lvl="0" algn="ctr">
              <a:buClr>
                <a:schemeClr val="bg1"/>
              </a:buClr>
              <a:buSzPts val="2400"/>
            </a:pPr>
            <a:r>
              <a:rPr lang="es-CL" sz="2600" dirty="0">
                <a:solidFill>
                  <a:srgbClr val="FFFFFF"/>
                </a:solidFill>
                <a:latin typeface="Calibri"/>
                <a:ea typeface="Calibri"/>
                <a:cs typeface="Calibri"/>
                <a:sym typeface="Calibri"/>
              </a:rPr>
              <a:t>Refleja las  actividades de sus comunidades y grupos técnicos.</a:t>
            </a:r>
          </a:p>
          <a:p>
            <a:pPr lvl="0" algn="ctr">
              <a:buClr>
                <a:schemeClr val="bg1"/>
              </a:buClr>
              <a:buSzPts val="2400"/>
            </a:pPr>
            <a:endParaRPr lang="es-CL" sz="2600" dirty="0">
              <a:solidFill>
                <a:srgbClr val="FFFFFF"/>
              </a:solidFill>
              <a:latin typeface="Calibri"/>
              <a:ea typeface="Calibri"/>
              <a:cs typeface="Calibri"/>
              <a:sym typeface="Calibri"/>
            </a:endParaRPr>
          </a:p>
          <a:p>
            <a:pPr lvl="0" algn="ctr">
              <a:buClr>
                <a:schemeClr val="bg1"/>
              </a:buClr>
              <a:buSzPts val="2400"/>
            </a:pPr>
            <a:r>
              <a:rPr lang="es-MX" sz="2600" dirty="0">
                <a:solidFill>
                  <a:srgbClr val="FFFFFF"/>
                </a:solidFill>
                <a:latin typeface="Calibri"/>
                <a:ea typeface="Calibri"/>
                <a:cs typeface="Calibri"/>
                <a:sym typeface="Calibri"/>
              </a:rPr>
              <a:t>Este esfuerzo  tiene como objeto dar  mayor visibilidad a los  trabajos colaborativos  que utilizando las redes  avanzadas, han desarrollado las instituciones miembros  de la Corporación.</a:t>
            </a:r>
            <a:endParaRPr sz="2600" b="0" i="0" u="none" strike="noStrike" cap="none" dirty="0">
              <a:solidFill>
                <a:srgbClr val="FFFFFF"/>
              </a:solidFill>
              <a:latin typeface="Calibri"/>
              <a:ea typeface="Calibri"/>
              <a:cs typeface="Calibri"/>
              <a:sym typeface="Calibri"/>
            </a:endParaRPr>
          </a:p>
        </p:txBody>
      </p:sp>
      <p:pic>
        <p:nvPicPr>
          <p:cNvPr id="8" name="Google Shape;247;g5fdb44d8a9_0_132">
            <a:extLst>
              <a:ext uri="{FF2B5EF4-FFF2-40B4-BE49-F238E27FC236}">
                <a16:creationId xmlns:a16="http://schemas.microsoft.com/office/drawing/2014/main" id="{AA4A1008-3401-9448-A2A1-3A259DFC16C0}"/>
              </a:ext>
            </a:extLst>
          </p:cNvPr>
          <p:cNvPicPr preferRelativeResize="0"/>
          <p:nvPr/>
        </p:nvPicPr>
        <p:blipFill rotWithShape="1">
          <a:blip r:embed="rId3">
            <a:alphaModFix/>
          </a:blip>
          <a:srcRect/>
          <a:stretch/>
        </p:blipFill>
        <p:spPr>
          <a:xfrm>
            <a:off x="414046" y="205800"/>
            <a:ext cx="1277839" cy="436729"/>
          </a:xfrm>
          <a:prstGeom prst="rect">
            <a:avLst/>
          </a:prstGeom>
          <a:noFill/>
          <a:ln>
            <a:noFill/>
          </a:ln>
        </p:spPr>
      </p:pic>
      <p:pic>
        <p:nvPicPr>
          <p:cNvPr id="9" name="Google Shape;249;g5fdb44d8a9_0_132">
            <a:extLst>
              <a:ext uri="{FF2B5EF4-FFF2-40B4-BE49-F238E27FC236}">
                <a16:creationId xmlns:a16="http://schemas.microsoft.com/office/drawing/2014/main" id="{D7E04F49-6F54-C94B-A96E-E53236B27260}"/>
              </a:ext>
            </a:extLst>
          </p:cNvPr>
          <p:cNvPicPr preferRelativeResize="0"/>
          <p:nvPr/>
        </p:nvPicPr>
        <p:blipFill>
          <a:blip r:embed="rId4">
            <a:alphaModFix/>
          </a:blip>
          <a:stretch>
            <a:fillRect/>
          </a:stretch>
        </p:blipFill>
        <p:spPr>
          <a:xfrm>
            <a:off x="4100952" y="-60072"/>
            <a:ext cx="1715301" cy="1088550"/>
          </a:xfrm>
          <a:prstGeom prst="rect">
            <a:avLst/>
          </a:prstGeom>
          <a:noFill/>
          <a:ln>
            <a:noFill/>
          </a:ln>
        </p:spPr>
      </p:pic>
      <p:sp>
        <p:nvSpPr>
          <p:cNvPr id="12" name="Google Shape;246;g5fdb44d8a9_0_132">
            <a:extLst>
              <a:ext uri="{FF2B5EF4-FFF2-40B4-BE49-F238E27FC236}">
                <a16:creationId xmlns:a16="http://schemas.microsoft.com/office/drawing/2014/main" id="{E8B80F74-E827-CD43-9EAB-8A55FEB6DF36}"/>
              </a:ext>
            </a:extLst>
          </p:cNvPr>
          <p:cNvSpPr/>
          <p:nvPr/>
        </p:nvSpPr>
        <p:spPr>
          <a:xfrm>
            <a:off x="452146" y="2921100"/>
            <a:ext cx="5381343" cy="1015800"/>
          </a:xfrm>
          <a:prstGeom prst="rect">
            <a:avLst/>
          </a:prstGeom>
          <a:noFill/>
          <a:ln>
            <a:noFill/>
          </a:ln>
        </p:spPr>
        <p:txBody>
          <a:bodyPr spcFirstLastPara="1" wrap="square" lIns="91425" tIns="45700" rIns="91425" bIns="45700" anchor="t" anchorCtr="0">
            <a:noAutofit/>
          </a:bodyPr>
          <a:lstStyle/>
          <a:p>
            <a:pPr lvl="0" algn="ctr">
              <a:buClr>
                <a:schemeClr val="bg1"/>
              </a:buClr>
              <a:buSzPts val="2400"/>
            </a:pPr>
            <a:r>
              <a:rPr lang="es-ES" sz="2600" dirty="0">
                <a:solidFill>
                  <a:srgbClr val="FFFFFF"/>
                </a:solidFill>
                <a:latin typeface="Calibri"/>
                <a:ea typeface="Calibri"/>
                <a:cs typeface="Calibri"/>
                <a:sym typeface="Calibri"/>
              </a:rPr>
              <a:t>CUDI es reconocida como editor por la Agencia Nacional ISBN </a:t>
            </a:r>
            <a:r>
              <a:rPr lang="es-ES" sz="2800" dirty="0">
                <a:solidFill>
                  <a:srgbClr val="FFFFFF"/>
                </a:solidFill>
                <a:latin typeface="Calibri"/>
                <a:ea typeface="Calibri"/>
                <a:cs typeface="Calibri"/>
                <a:sym typeface="Calibri"/>
              </a:rPr>
              <a:t>México</a:t>
            </a:r>
            <a:r>
              <a:rPr lang="es-ES" sz="2600" dirty="0">
                <a:solidFill>
                  <a:srgbClr val="FFFFFF"/>
                </a:solidFill>
                <a:latin typeface="Calibri"/>
                <a:ea typeface="Calibri"/>
                <a:cs typeface="Calibri"/>
                <a:sym typeface="Calibri"/>
              </a:rPr>
              <a:t> y puede registrar publicaciones con código ISBN, para sus instituciones miembro.</a:t>
            </a:r>
            <a:endParaRPr sz="2600" b="0" i="0" u="none" strike="noStrike" cap="none" dirty="0">
              <a:solidFill>
                <a:srgbClr val="FFFFFF"/>
              </a:solidFill>
              <a:latin typeface="Calibri"/>
              <a:ea typeface="Calibri"/>
              <a:cs typeface="Calibri"/>
              <a:sym typeface="Calibri"/>
            </a:endParaRPr>
          </a:p>
        </p:txBody>
      </p:sp>
      <p:sp>
        <p:nvSpPr>
          <p:cNvPr id="11" name="object 2">
            <a:extLst>
              <a:ext uri="{FF2B5EF4-FFF2-40B4-BE49-F238E27FC236}">
                <a16:creationId xmlns:a16="http://schemas.microsoft.com/office/drawing/2014/main" id="{3A963316-62BD-884F-9075-779C9F6C0CDD}"/>
              </a:ext>
            </a:extLst>
          </p:cNvPr>
          <p:cNvSpPr/>
          <p:nvPr/>
        </p:nvSpPr>
        <p:spPr>
          <a:xfrm>
            <a:off x="9611431" y="406400"/>
            <a:ext cx="2582801" cy="3249330"/>
          </a:xfrm>
          <a:prstGeom prst="rect">
            <a:avLst/>
          </a:prstGeom>
          <a:blipFill>
            <a:blip r:embed="rId5" cstate="print"/>
            <a:stretch>
              <a:fillRect/>
            </a:stretch>
          </a:blipFill>
        </p:spPr>
        <p:txBody>
          <a:bodyPr wrap="square" lIns="0" tIns="0" rIns="0" bIns="0" rtlCol="0"/>
          <a:lstStyle/>
          <a:p>
            <a:endParaRPr sz="1266"/>
          </a:p>
        </p:txBody>
      </p:sp>
      <p:sp>
        <p:nvSpPr>
          <p:cNvPr id="13" name="object 3">
            <a:extLst>
              <a:ext uri="{FF2B5EF4-FFF2-40B4-BE49-F238E27FC236}">
                <a16:creationId xmlns:a16="http://schemas.microsoft.com/office/drawing/2014/main" id="{26E9AC56-328E-9848-9A94-372F401FF790}"/>
              </a:ext>
            </a:extLst>
          </p:cNvPr>
          <p:cNvSpPr/>
          <p:nvPr/>
        </p:nvSpPr>
        <p:spPr>
          <a:xfrm>
            <a:off x="6163056" y="3733538"/>
            <a:ext cx="6028944" cy="2996445"/>
          </a:xfrm>
          <a:prstGeom prst="rect">
            <a:avLst/>
          </a:prstGeom>
          <a:blipFill>
            <a:blip r:embed="rId6" cstate="print"/>
            <a:stretch>
              <a:fillRect/>
            </a:stretch>
          </a:blipFill>
        </p:spPr>
        <p:txBody>
          <a:bodyPr wrap="square" lIns="0" tIns="0" rIns="0" bIns="0" rtlCol="0"/>
          <a:lstStyle/>
          <a:p>
            <a:endParaRPr sz="1266"/>
          </a:p>
        </p:txBody>
      </p:sp>
      <p:sp>
        <p:nvSpPr>
          <p:cNvPr id="14" name="object 4">
            <a:extLst>
              <a:ext uri="{FF2B5EF4-FFF2-40B4-BE49-F238E27FC236}">
                <a16:creationId xmlns:a16="http://schemas.microsoft.com/office/drawing/2014/main" id="{944C327F-E9E4-C44F-B304-1F41E2A7591F}"/>
              </a:ext>
            </a:extLst>
          </p:cNvPr>
          <p:cNvSpPr/>
          <p:nvPr/>
        </p:nvSpPr>
        <p:spPr>
          <a:xfrm>
            <a:off x="6487240" y="1478396"/>
            <a:ext cx="2994774" cy="1177478"/>
          </a:xfrm>
          <a:prstGeom prst="rect">
            <a:avLst/>
          </a:prstGeom>
          <a:blipFill>
            <a:blip r:embed="rId7" cstate="print"/>
            <a:stretch>
              <a:fillRect/>
            </a:stretch>
          </a:blipFill>
        </p:spPr>
        <p:txBody>
          <a:bodyPr wrap="square" lIns="0" tIns="0" rIns="0" bIns="0" rtlCol="0"/>
          <a:lstStyle/>
          <a:p>
            <a:endParaRPr sz="1266"/>
          </a:p>
        </p:txBody>
      </p:sp>
      <p:sp>
        <p:nvSpPr>
          <p:cNvPr id="15" name="Rectángulo 14">
            <a:extLst>
              <a:ext uri="{FF2B5EF4-FFF2-40B4-BE49-F238E27FC236}">
                <a16:creationId xmlns:a16="http://schemas.microsoft.com/office/drawing/2014/main" id="{E7C79719-7CF2-A341-B7EB-5E6FFE2B4DD9}"/>
              </a:ext>
            </a:extLst>
          </p:cNvPr>
          <p:cNvSpPr/>
          <p:nvPr/>
        </p:nvSpPr>
        <p:spPr>
          <a:xfrm>
            <a:off x="1946249" y="6082479"/>
            <a:ext cx="4045527" cy="738664"/>
          </a:xfrm>
          <a:prstGeom prst="rect">
            <a:avLst/>
          </a:prstGeom>
        </p:spPr>
        <p:txBody>
          <a:bodyPr wrap="square">
            <a:spAutoFit/>
          </a:bodyPr>
          <a:lstStyle/>
          <a:p>
            <a:pPr lvl="0" algn="r">
              <a:buClr>
                <a:schemeClr val="bg1"/>
              </a:buClr>
              <a:buSzPts val="2400"/>
            </a:pP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Correo: </a:t>
            </a:r>
            <a:r>
              <a:rPr lang="es-ES" dirty="0" err="1">
                <a:solidFill>
                  <a:srgbClr val="FFFFFF"/>
                </a:solidFill>
                <a:latin typeface="Calibri"/>
                <a:ea typeface="Calibri"/>
                <a:cs typeface="Calibri"/>
                <a:sym typeface="Calibri"/>
              </a:rPr>
              <a:t>cudi@cudi.edu.mx</a:t>
            </a:r>
            <a:r>
              <a:rPr lang="es-ES" dirty="0">
                <a:solidFill>
                  <a:srgbClr val="FFFFFF"/>
                </a:solidFill>
                <a:latin typeface="Calibri"/>
                <a:ea typeface="Calibri"/>
                <a:cs typeface="Calibri"/>
                <a:sym typeface="Calibri"/>
              </a:rPr>
              <a:t> </a:t>
            </a: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Tel. +52 55 5211 3060</a:t>
            </a:r>
            <a:endParaRPr lang="es-MX" dirty="0"/>
          </a:p>
        </p:txBody>
      </p:sp>
      <p:pic>
        <p:nvPicPr>
          <p:cNvPr id="3" name="Imagen 2">
            <a:extLst>
              <a:ext uri="{FF2B5EF4-FFF2-40B4-BE49-F238E27FC236}">
                <a16:creationId xmlns:a16="http://schemas.microsoft.com/office/drawing/2014/main" id="{B9CC483F-0C43-4748-9560-D290D0FF4B94}"/>
              </a:ext>
            </a:extLst>
          </p:cNvPr>
          <p:cNvPicPr>
            <a:picLocks noChangeAspect="1"/>
          </p:cNvPicPr>
          <p:nvPr/>
        </p:nvPicPr>
        <p:blipFill>
          <a:blip r:embed="rId8"/>
          <a:stretch>
            <a:fillRect/>
          </a:stretch>
        </p:blipFill>
        <p:spPr>
          <a:xfrm>
            <a:off x="9655008" y="3523596"/>
            <a:ext cx="2495645" cy="3249330"/>
          </a:xfrm>
          <a:prstGeom prst="rect">
            <a:avLst/>
          </a:prstGeom>
        </p:spPr>
      </p:pic>
    </p:spTree>
    <p:extLst>
      <p:ext uri="{BB962C8B-B14F-4D97-AF65-F5344CB8AC3E}">
        <p14:creationId xmlns:p14="http://schemas.microsoft.com/office/powerpoint/2010/main" val="840316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5" name="Google Shape;244;g5fdb44d8a9_0_132">
            <a:extLst>
              <a:ext uri="{FF2B5EF4-FFF2-40B4-BE49-F238E27FC236}">
                <a16:creationId xmlns:a16="http://schemas.microsoft.com/office/drawing/2014/main" id="{532AAF4B-2067-7741-8D22-2576302159E0}"/>
              </a:ext>
            </a:extLst>
          </p:cNvPr>
          <p:cNvSpPr/>
          <p:nvPr/>
        </p:nvSpPr>
        <p:spPr>
          <a:xfrm>
            <a:off x="0" y="-60072"/>
            <a:ext cx="8204200" cy="68580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CL" sz="1400" b="0" i="0" u="none" strike="noStrike" cap="none">
                <a:solidFill>
                  <a:schemeClr val="lt1"/>
                </a:solidFill>
                <a:latin typeface="Arial"/>
                <a:ea typeface="Arial"/>
                <a:cs typeface="Arial"/>
                <a:sym typeface="Arial"/>
              </a:rPr>
              <a:t>.</a:t>
            </a:r>
            <a:endParaRPr sz="1400" b="0" i="0" u="none" strike="noStrike" cap="none">
              <a:solidFill>
                <a:schemeClr val="lt1"/>
              </a:solidFill>
              <a:latin typeface="Arial"/>
              <a:ea typeface="Arial"/>
              <a:cs typeface="Arial"/>
              <a:sym typeface="Arial"/>
            </a:endParaRPr>
          </a:p>
        </p:txBody>
      </p:sp>
      <p:sp>
        <p:nvSpPr>
          <p:cNvPr id="6" name="Google Shape;245;g5fdb44d8a9_0_132">
            <a:extLst>
              <a:ext uri="{FF2B5EF4-FFF2-40B4-BE49-F238E27FC236}">
                <a16:creationId xmlns:a16="http://schemas.microsoft.com/office/drawing/2014/main" id="{080BF3DE-7FE4-C348-9E95-5F231BF9FE42}"/>
              </a:ext>
            </a:extLst>
          </p:cNvPr>
          <p:cNvSpPr txBox="1">
            <a:spLocks/>
          </p:cNvSpPr>
          <p:nvPr/>
        </p:nvSpPr>
        <p:spPr>
          <a:xfrm>
            <a:off x="254805" y="1184311"/>
            <a:ext cx="7316347" cy="466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4400"/>
            </a:pPr>
            <a:r>
              <a:rPr lang="es-CL" sz="4000" b="1" dirty="0">
                <a:solidFill>
                  <a:schemeClr val="lt1"/>
                </a:solidFill>
              </a:rPr>
              <a:t>Escuela Superior de Redes</a:t>
            </a:r>
          </a:p>
          <a:p>
            <a:pPr algn="ctr">
              <a:buSzPts val="4400"/>
            </a:pPr>
            <a:endParaRPr lang="es-CL" sz="4000" b="1" dirty="0">
              <a:solidFill>
                <a:schemeClr val="lt1"/>
              </a:solidFill>
            </a:endParaRPr>
          </a:p>
        </p:txBody>
      </p:sp>
      <p:pic>
        <p:nvPicPr>
          <p:cNvPr id="8" name="Google Shape;247;g5fdb44d8a9_0_132">
            <a:extLst>
              <a:ext uri="{FF2B5EF4-FFF2-40B4-BE49-F238E27FC236}">
                <a16:creationId xmlns:a16="http://schemas.microsoft.com/office/drawing/2014/main" id="{AA4A1008-3401-9448-A2A1-3A259DFC16C0}"/>
              </a:ext>
            </a:extLst>
          </p:cNvPr>
          <p:cNvPicPr preferRelativeResize="0"/>
          <p:nvPr/>
        </p:nvPicPr>
        <p:blipFill rotWithShape="1">
          <a:blip r:embed="rId3">
            <a:alphaModFix/>
          </a:blip>
          <a:srcRect/>
          <a:stretch/>
        </p:blipFill>
        <p:spPr>
          <a:xfrm>
            <a:off x="414046" y="205800"/>
            <a:ext cx="1277839" cy="436729"/>
          </a:xfrm>
          <a:prstGeom prst="rect">
            <a:avLst/>
          </a:prstGeom>
          <a:noFill/>
          <a:ln>
            <a:noFill/>
          </a:ln>
        </p:spPr>
      </p:pic>
      <p:pic>
        <p:nvPicPr>
          <p:cNvPr id="9" name="Google Shape;249;g5fdb44d8a9_0_132">
            <a:extLst>
              <a:ext uri="{FF2B5EF4-FFF2-40B4-BE49-F238E27FC236}">
                <a16:creationId xmlns:a16="http://schemas.microsoft.com/office/drawing/2014/main" id="{D7E04F49-6F54-C94B-A96E-E53236B27260}"/>
              </a:ext>
            </a:extLst>
          </p:cNvPr>
          <p:cNvPicPr preferRelativeResize="0"/>
          <p:nvPr/>
        </p:nvPicPr>
        <p:blipFill>
          <a:blip r:embed="rId4">
            <a:alphaModFix/>
          </a:blip>
          <a:stretch>
            <a:fillRect/>
          </a:stretch>
        </p:blipFill>
        <p:spPr>
          <a:xfrm>
            <a:off x="6096000" y="-118481"/>
            <a:ext cx="1715301" cy="1088550"/>
          </a:xfrm>
          <a:prstGeom prst="rect">
            <a:avLst/>
          </a:prstGeom>
          <a:noFill/>
          <a:ln>
            <a:noFill/>
          </a:ln>
        </p:spPr>
      </p:pic>
      <p:sp>
        <p:nvSpPr>
          <p:cNvPr id="12" name="Google Shape;246;g5fdb44d8a9_0_132">
            <a:extLst>
              <a:ext uri="{FF2B5EF4-FFF2-40B4-BE49-F238E27FC236}">
                <a16:creationId xmlns:a16="http://schemas.microsoft.com/office/drawing/2014/main" id="{E8B80F74-E827-CD43-9EAB-8A55FEB6DF36}"/>
              </a:ext>
            </a:extLst>
          </p:cNvPr>
          <p:cNvSpPr/>
          <p:nvPr/>
        </p:nvSpPr>
        <p:spPr>
          <a:xfrm>
            <a:off x="60348" y="1508845"/>
            <a:ext cx="7872608" cy="1015800"/>
          </a:xfrm>
          <a:prstGeom prst="rect">
            <a:avLst/>
          </a:prstGeom>
          <a:noFill/>
          <a:ln>
            <a:noFill/>
          </a:ln>
        </p:spPr>
        <p:txBody>
          <a:bodyPr spcFirstLastPara="1" wrap="square" lIns="91425" tIns="45700" rIns="91425" bIns="45700" anchor="t" anchorCtr="0">
            <a:noAutofit/>
          </a:bodyPr>
          <a:lstStyle/>
          <a:p>
            <a:pPr lvl="0" algn="ctr">
              <a:buClr>
                <a:schemeClr val="bg1"/>
              </a:buClr>
              <a:buSzPts val="2400"/>
            </a:pPr>
            <a:r>
              <a:rPr lang="es-ES" sz="2400" dirty="0">
                <a:solidFill>
                  <a:srgbClr val="FFFFFF"/>
                </a:solidFill>
                <a:latin typeface="Calibri"/>
                <a:ea typeface="Calibri"/>
                <a:cs typeface="Calibri"/>
                <a:sym typeface="Calibri"/>
              </a:rPr>
              <a:t>Promueve la capacitación, el desarrollo profesional y la difusión de conocimientos en Tecnologías de la Comunicación entre las instituciones miembros CUDI.</a:t>
            </a:r>
          </a:p>
          <a:p>
            <a:pPr lvl="0" algn="ctr">
              <a:buClr>
                <a:schemeClr val="bg1"/>
              </a:buClr>
              <a:buSzPts val="2400"/>
            </a:pPr>
            <a:endParaRPr lang="es-ES" sz="2400" dirty="0">
              <a:solidFill>
                <a:srgbClr val="FFFFFF"/>
              </a:solidFill>
              <a:latin typeface="Calibri"/>
              <a:ea typeface="Calibri"/>
              <a:cs typeface="Calibri"/>
              <a:sym typeface="Calibri"/>
            </a:endParaRPr>
          </a:p>
          <a:p>
            <a:pPr lvl="0" algn="ctr">
              <a:buClr>
                <a:schemeClr val="bg1"/>
              </a:buClr>
              <a:buSzPts val="2400"/>
            </a:pPr>
            <a:r>
              <a:rPr lang="es-ES" sz="2400" dirty="0">
                <a:solidFill>
                  <a:srgbClr val="FFFFFF"/>
                </a:solidFill>
                <a:latin typeface="Calibri"/>
                <a:ea typeface="Calibri"/>
                <a:cs typeface="Calibri"/>
                <a:sym typeface="Calibri"/>
              </a:rPr>
              <a:t>Promociona actividades conjuntas de capacitación mediante el apoyo a otras redes nacionales en la región.</a:t>
            </a:r>
          </a:p>
          <a:p>
            <a:pPr lvl="0" algn="ctr">
              <a:buClr>
                <a:schemeClr val="bg1"/>
              </a:buClr>
              <a:buSzPts val="2400"/>
            </a:pPr>
            <a:endParaRPr lang="es-ES" sz="2400" dirty="0">
              <a:solidFill>
                <a:srgbClr val="FFFFFF"/>
              </a:solidFill>
              <a:latin typeface="Calibri"/>
              <a:ea typeface="Calibri"/>
              <a:cs typeface="Calibri"/>
              <a:sym typeface="Calibri"/>
            </a:endParaRPr>
          </a:p>
          <a:p>
            <a:pPr lvl="0" algn="ctr">
              <a:buClr>
                <a:schemeClr val="bg1"/>
              </a:buClr>
              <a:buSzPts val="2400"/>
            </a:pPr>
            <a:r>
              <a:rPr lang="es-ES" sz="2400" dirty="0">
                <a:solidFill>
                  <a:srgbClr val="FFFFFF"/>
                </a:solidFill>
                <a:latin typeface="Calibri"/>
                <a:ea typeface="Calibri"/>
                <a:cs typeface="Calibri"/>
                <a:sym typeface="Calibri"/>
              </a:rPr>
              <a:t>Apoya a las instituciones a identificar las necesidades de capacitación e implementar indicadores de seguimiento, que nos permitan medir el aprendizaje al inicio, durante y al finalizar los procesos de capacitación de las instituciones miembros de las RNIE de la región.</a:t>
            </a:r>
            <a:endParaRPr sz="2400" b="0" i="0" u="none" strike="noStrike" cap="none" dirty="0">
              <a:solidFill>
                <a:srgbClr val="FFFFFF"/>
              </a:solidFill>
              <a:latin typeface="Calibri"/>
              <a:ea typeface="Calibri"/>
              <a:cs typeface="Calibri"/>
              <a:sym typeface="Calibri"/>
            </a:endParaRPr>
          </a:p>
        </p:txBody>
      </p:sp>
      <p:pic>
        <p:nvPicPr>
          <p:cNvPr id="3" name="Imagen 2">
            <a:extLst>
              <a:ext uri="{FF2B5EF4-FFF2-40B4-BE49-F238E27FC236}">
                <a16:creationId xmlns:a16="http://schemas.microsoft.com/office/drawing/2014/main" id="{AAAB8784-B6DA-F64C-8A04-4108F4346F8B}"/>
              </a:ext>
            </a:extLst>
          </p:cNvPr>
          <p:cNvPicPr>
            <a:picLocks noChangeAspect="1"/>
          </p:cNvPicPr>
          <p:nvPr/>
        </p:nvPicPr>
        <p:blipFill>
          <a:blip r:embed="rId5"/>
          <a:stretch>
            <a:fillRect/>
          </a:stretch>
        </p:blipFill>
        <p:spPr>
          <a:xfrm>
            <a:off x="8259063" y="4412054"/>
            <a:ext cx="3883035" cy="2185342"/>
          </a:xfrm>
          <a:prstGeom prst="rect">
            <a:avLst/>
          </a:prstGeom>
        </p:spPr>
      </p:pic>
      <p:pic>
        <p:nvPicPr>
          <p:cNvPr id="4" name="Imagen 3">
            <a:extLst>
              <a:ext uri="{FF2B5EF4-FFF2-40B4-BE49-F238E27FC236}">
                <a16:creationId xmlns:a16="http://schemas.microsoft.com/office/drawing/2014/main" id="{DFA8378E-6FA3-9841-AFB4-C97BF3CE65AA}"/>
              </a:ext>
            </a:extLst>
          </p:cNvPr>
          <p:cNvPicPr>
            <a:picLocks noChangeAspect="1"/>
          </p:cNvPicPr>
          <p:nvPr/>
        </p:nvPicPr>
        <p:blipFill>
          <a:blip r:embed="rId6"/>
          <a:stretch>
            <a:fillRect/>
          </a:stretch>
        </p:blipFill>
        <p:spPr>
          <a:xfrm>
            <a:off x="8195349" y="2369444"/>
            <a:ext cx="4032391" cy="1845939"/>
          </a:xfrm>
          <a:prstGeom prst="rect">
            <a:avLst/>
          </a:prstGeom>
        </p:spPr>
      </p:pic>
      <p:pic>
        <p:nvPicPr>
          <p:cNvPr id="10" name="Imagen 9">
            <a:extLst>
              <a:ext uri="{FF2B5EF4-FFF2-40B4-BE49-F238E27FC236}">
                <a16:creationId xmlns:a16="http://schemas.microsoft.com/office/drawing/2014/main" id="{DF79145C-FCCD-C645-8B43-F3705030F2FA}"/>
              </a:ext>
            </a:extLst>
          </p:cNvPr>
          <p:cNvPicPr>
            <a:picLocks noChangeAspect="1"/>
          </p:cNvPicPr>
          <p:nvPr/>
        </p:nvPicPr>
        <p:blipFill>
          <a:blip r:embed="rId7"/>
          <a:stretch>
            <a:fillRect/>
          </a:stretch>
        </p:blipFill>
        <p:spPr>
          <a:xfrm>
            <a:off x="8204199" y="10817"/>
            <a:ext cx="4023541" cy="2358628"/>
          </a:xfrm>
          <a:prstGeom prst="rect">
            <a:avLst/>
          </a:prstGeom>
        </p:spPr>
      </p:pic>
      <p:sp>
        <p:nvSpPr>
          <p:cNvPr id="11" name="Rectángulo 10">
            <a:extLst>
              <a:ext uri="{FF2B5EF4-FFF2-40B4-BE49-F238E27FC236}">
                <a16:creationId xmlns:a16="http://schemas.microsoft.com/office/drawing/2014/main" id="{24DAA6A7-0DB2-6742-A497-BC348D751311}"/>
              </a:ext>
            </a:extLst>
          </p:cNvPr>
          <p:cNvSpPr/>
          <p:nvPr/>
        </p:nvSpPr>
        <p:spPr>
          <a:xfrm>
            <a:off x="2756264" y="5822804"/>
            <a:ext cx="5355264" cy="954107"/>
          </a:xfrm>
          <a:prstGeom prst="rect">
            <a:avLst/>
          </a:prstGeom>
        </p:spPr>
        <p:txBody>
          <a:bodyPr wrap="square">
            <a:spAutoFit/>
          </a:bodyPr>
          <a:lstStyle/>
          <a:p>
            <a:pPr lvl="0" algn="r">
              <a:buClr>
                <a:schemeClr val="bg1"/>
              </a:buClr>
              <a:buSzPts val="2400"/>
            </a:pP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Correo: </a:t>
            </a:r>
            <a:r>
              <a:rPr lang="es-ES" dirty="0" err="1">
                <a:solidFill>
                  <a:srgbClr val="FFFFFF"/>
                </a:solidFill>
                <a:latin typeface="Calibri"/>
                <a:ea typeface="Calibri"/>
                <a:cs typeface="Calibri"/>
                <a:sym typeface="Calibri"/>
              </a:rPr>
              <a:t>cudi@cudi.edu.mx</a:t>
            </a:r>
            <a:r>
              <a:rPr lang="es-ES" dirty="0">
                <a:solidFill>
                  <a:srgbClr val="FFFFFF"/>
                </a:solidFill>
                <a:latin typeface="Calibri"/>
                <a:ea typeface="Calibri"/>
                <a:cs typeface="Calibri"/>
                <a:sym typeface="Calibri"/>
              </a:rPr>
              <a:t> </a:t>
            </a: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Tel. +52 55 5211 3060</a:t>
            </a:r>
          </a:p>
          <a:p>
            <a:pPr lvl="0" algn="r">
              <a:buClr>
                <a:schemeClr val="bg1"/>
              </a:buClr>
              <a:buSzPts val="2400"/>
            </a:pPr>
            <a:r>
              <a:rPr lang="es-MX" dirty="0">
                <a:solidFill>
                  <a:schemeClr val="bg1"/>
                </a:solidFill>
                <a:latin typeface="Avenir Book" panose="02000503020000020003" pitchFamily="2" charset="0"/>
              </a:rPr>
              <a:t>http://www.cudi.edu.mx/content/escuela-superior-de-redes</a:t>
            </a:r>
          </a:p>
        </p:txBody>
      </p:sp>
    </p:spTree>
    <p:extLst>
      <p:ext uri="{BB962C8B-B14F-4D97-AF65-F5344CB8AC3E}">
        <p14:creationId xmlns:p14="http://schemas.microsoft.com/office/powerpoint/2010/main" val="2955202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5" name="Google Shape;244;g5fdb44d8a9_0_132">
            <a:extLst>
              <a:ext uri="{FF2B5EF4-FFF2-40B4-BE49-F238E27FC236}">
                <a16:creationId xmlns:a16="http://schemas.microsoft.com/office/drawing/2014/main" id="{532AAF4B-2067-7741-8D22-2576302159E0}"/>
              </a:ext>
            </a:extLst>
          </p:cNvPr>
          <p:cNvSpPr/>
          <p:nvPr/>
        </p:nvSpPr>
        <p:spPr>
          <a:xfrm>
            <a:off x="0" y="-60072"/>
            <a:ext cx="8204200" cy="68580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CL" sz="1400" b="0" i="0" u="none" strike="noStrike" cap="none">
                <a:solidFill>
                  <a:schemeClr val="lt1"/>
                </a:solidFill>
                <a:latin typeface="Arial"/>
                <a:ea typeface="Arial"/>
                <a:cs typeface="Arial"/>
                <a:sym typeface="Arial"/>
              </a:rPr>
              <a:t>.</a:t>
            </a:r>
            <a:endParaRPr sz="1400" b="0" i="0" u="none" strike="noStrike" cap="none">
              <a:solidFill>
                <a:schemeClr val="lt1"/>
              </a:solidFill>
              <a:latin typeface="Arial"/>
              <a:ea typeface="Arial"/>
              <a:cs typeface="Arial"/>
              <a:sym typeface="Arial"/>
            </a:endParaRPr>
          </a:p>
        </p:txBody>
      </p:sp>
      <p:sp>
        <p:nvSpPr>
          <p:cNvPr id="6" name="Google Shape;245;g5fdb44d8a9_0_132">
            <a:extLst>
              <a:ext uri="{FF2B5EF4-FFF2-40B4-BE49-F238E27FC236}">
                <a16:creationId xmlns:a16="http://schemas.microsoft.com/office/drawing/2014/main" id="{080BF3DE-7FE4-C348-9E95-5F231BF9FE42}"/>
              </a:ext>
            </a:extLst>
          </p:cNvPr>
          <p:cNvSpPr txBox="1">
            <a:spLocks/>
          </p:cNvSpPr>
          <p:nvPr/>
        </p:nvSpPr>
        <p:spPr>
          <a:xfrm>
            <a:off x="254805" y="1184311"/>
            <a:ext cx="7316347" cy="466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4400"/>
            </a:pPr>
            <a:r>
              <a:rPr lang="es-CL" sz="4000" b="1" dirty="0">
                <a:solidFill>
                  <a:schemeClr val="lt1"/>
                </a:solidFill>
              </a:rPr>
              <a:t>LMS (Moodle)</a:t>
            </a:r>
          </a:p>
          <a:p>
            <a:pPr algn="ctr">
              <a:buSzPts val="4400"/>
            </a:pPr>
            <a:endParaRPr lang="es-CL" sz="4000" b="1" dirty="0">
              <a:solidFill>
                <a:schemeClr val="lt1"/>
              </a:solidFill>
            </a:endParaRPr>
          </a:p>
        </p:txBody>
      </p:sp>
      <p:pic>
        <p:nvPicPr>
          <p:cNvPr id="8" name="Google Shape;247;g5fdb44d8a9_0_132">
            <a:extLst>
              <a:ext uri="{FF2B5EF4-FFF2-40B4-BE49-F238E27FC236}">
                <a16:creationId xmlns:a16="http://schemas.microsoft.com/office/drawing/2014/main" id="{AA4A1008-3401-9448-A2A1-3A259DFC16C0}"/>
              </a:ext>
            </a:extLst>
          </p:cNvPr>
          <p:cNvPicPr preferRelativeResize="0"/>
          <p:nvPr/>
        </p:nvPicPr>
        <p:blipFill rotWithShape="1">
          <a:blip r:embed="rId3">
            <a:alphaModFix/>
          </a:blip>
          <a:srcRect/>
          <a:stretch/>
        </p:blipFill>
        <p:spPr>
          <a:xfrm>
            <a:off x="414046" y="205800"/>
            <a:ext cx="1277839" cy="436729"/>
          </a:xfrm>
          <a:prstGeom prst="rect">
            <a:avLst/>
          </a:prstGeom>
          <a:noFill/>
          <a:ln>
            <a:noFill/>
          </a:ln>
        </p:spPr>
      </p:pic>
      <p:pic>
        <p:nvPicPr>
          <p:cNvPr id="9" name="Google Shape;249;g5fdb44d8a9_0_132">
            <a:extLst>
              <a:ext uri="{FF2B5EF4-FFF2-40B4-BE49-F238E27FC236}">
                <a16:creationId xmlns:a16="http://schemas.microsoft.com/office/drawing/2014/main" id="{D7E04F49-6F54-C94B-A96E-E53236B27260}"/>
              </a:ext>
            </a:extLst>
          </p:cNvPr>
          <p:cNvPicPr preferRelativeResize="0"/>
          <p:nvPr/>
        </p:nvPicPr>
        <p:blipFill>
          <a:blip r:embed="rId4">
            <a:alphaModFix/>
          </a:blip>
          <a:stretch>
            <a:fillRect/>
          </a:stretch>
        </p:blipFill>
        <p:spPr>
          <a:xfrm>
            <a:off x="6096000" y="-118481"/>
            <a:ext cx="1715301" cy="1088550"/>
          </a:xfrm>
          <a:prstGeom prst="rect">
            <a:avLst/>
          </a:prstGeom>
          <a:noFill/>
          <a:ln>
            <a:noFill/>
          </a:ln>
        </p:spPr>
      </p:pic>
      <p:sp>
        <p:nvSpPr>
          <p:cNvPr id="12" name="Google Shape;246;g5fdb44d8a9_0_132">
            <a:extLst>
              <a:ext uri="{FF2B5EF4-FFF2-40B4-BE49-F238E27FC236}">
                <a16:creationId xmlns:a16="http://schemas.microsoft.com/office/drawing/2014/main" id="{E8B80F74-E827-CD43-9EAB-8A55FEB6DF36}"/>
              </a:ext>
            </a:extLst>
          </p:cNvPr>
          <p:cNvSpPr/>
          <p:nvPr/>
        </p:nvSpPr>
        <p:spPr>
          <a:xfrm>
            <a:off x="535259" y="2066404"/>
            <a:ext cx="7453452" cy="3075357"/>
          </a:xfrm>
          <a:prstGeom prst="rect">
            <a:avLst/>
          </a:prstGeom>
          <a:noFill/>
          <a:ln>
            <a:noFill/>
          </a:ln>
        </p:spPr>
        <p:txBody>
          <a:bodyPr spcFirstLastPara="1" wrap="square" lIns="91425" tIns="45700" rIns="91425" bIns="45700" anchor="t" anchorCtr="0">
            <a:noAutofit/>
          </a:bodyPr>
          <a:lstStyle/>
          <a:p>
            <a:pPr marL="342900" lvl="0" indent="-342900">
              <a:buClr>
                <a:schemeClr val="bg1"/>
              </a:buClr>
              <a:buSzPts val="2400"/>
              <a:buFont typeface="Arial" panose="020B0604020202020204" pitchFamily="34" charset="0"/>
              <a:buChar char="•"/>
            </a:pPr>
            <a:r>
              <a:rPr lang="es-ES" sz="2400" dirty="0">
                <a:solidFill>
                  <a:srgbClr val="FFFFFF"/>
                </a:solidFill>
                <a:latin typeface="Calibri"/>
                <a:ea typeface="Calibri"/>
                <a:cs typeface="Calibri"/>
                <a:sym typeface="Calibri"/>
              </a:rPr>
              <a:t>Servicio Moodle SaaS.</a:t>
            </a:r>
          </a:p>
          <a:p>
            <a:pPr marL="342900" lvl="0" indent="-342900">
              <a:buClr>
                <a:schemeClr val="bg1"/>
              </a:buClr>
              <a:buSzPts val="2400"/>
              <a:buFont typeface="Arial" panose="020B0604020202020204" pitchFamily="34" charset="0"/>
              <a:buChar char="•"/>
            </a:pPr>
            <a:r>
              <a:rPr lang="es-ES" sz="2400" dirty="0">
                <a:solidFill>
                  <a:srgbClr val="FFFFFF"/>
                </a:solidFill>
                <a:latin typeface="Calibri"/>
                <a:ea typeface="Calibri"/>
                <a:cs typeface="Calibri"/>
                <a:sym typeface="Calibri"/>
              </a:rPr>
              <a:t>En la nube de CEDIA sobre el cual se ejecuta software Open </a:t>
            </a:r>
            <a:r>
              <a:rPr lang="es-ES" sz="2400" dirty="0" err="1">
                <a:solidFill>
                  <a:srgbClr val="FFFFFF"/>
                </a:solidFill>
                <a:latin typeface="Calibri"/>
                <a:ea typeface="Calibri"/>
                <a:cs typeface="Calibri"/>
                <a:sym typeface="Calibri"/>
              </a:rPr>
              <a:t>Source</a:t>
            </a:r>
            <a:r>
              <a:rPr lang="es-ES" sz="2400" dirty="0">
                <a:solidFill>
                  <a:srgbClr val="FFFFFF"/>
                </a:solidFill>
                <a:latin typeface="Calibri"/>
                <a:ea typeface="Calibri"/>
                <a:cs typeface="Calibri"/>
                <a:sym typeface="Calibri"/>
              </a:rPr>
              <a:t> LMS-Moodle.</a:t>
            </a:r>
          </a:p>
          <a:p>
            <a:pPr marL="342900" lvl="0" indent="-342900">
              <a:buClr>
                <a:schemeClr val="bg1"/>
              </a:buClr>
              <a:buSzPts val="2400"/>
              <a:buFont typeface="Arial" panose="020B0604020202020204" pitchFamily="34" charset="0"/>
              <a:buChar char="•"/>
            </a:pPr>
            <a:r>
              <a:rPr lang="es-ES" sz="2400" dirty="0">
                <a:solidFill>
                  <a:srgbClr val="FFFFFF"/>
                </a:solidFill>
                <a:latin typeface="Calibri"/>
                <a:ea typeface="Calibri"/>
                <a:cs typeface="Calibri"/>
                <a:sym typeface="Calibri"/>
              </a:rPr>
              <a:t>Permite disminuir gastos de inversión y tiempos de implementación.</a:t>
            </a:r>
          </a:p>
          <a:p>
            <a:pPr marL="342900" lvl="0" indent="-342900">
              <a:buClr>
                <a:schemeClr val="bg1"/>
              </a:buClr>
              <a:buSzPts val="2400"/>
              <a:buFont typeface="Arial" panose="020B0604020202020204" pitchFamily="34" charset="0"/>
              <a:buChar char="•"/>
            </a:pPr>
            <a:r>
              <a:rPr lang="es-ES" sz="2400" dirty="0">
                <a:solidFill>
                  <a:srgbClr val="FFFFFF"/>
                </a:solidFill>
                <a:latin typeface="Calibri"/>
                <a:ea typeface="Calibri"/>
                <a:cs typeface="Calibri"/>
                <a:sym typeface="Calibri"/>
              </a:rPr>
              <a:t>Soporte técnico personalizado y experimentado.</a:t>
            </a:r>
          </a:p>
        </p:txBody>
      </p:sp>
      <p:sp>
        <p:nvSpPr>
          <p:cNvPr id="11" name="Rectángulo 10">
            <a:extLst>
              <a:ext uri="{FF2B5EF4-FFF2-40B4-BE49-F238E27FC236}">
                <a16:creationId xmlns:a16="http://schemas.microsoft.com/office/drawing/2014/main" id="{24DAA6A7-0DB2-6742-A497-BC348D751311}"/>
              </a:ext>
            </a:extLst>
          </p:cNvPr>
          <p:cNvSpPr/>
          <p:nvPr/>
        </p:nvSpPr>
        <p:spPr>
          <a:xfrm>
            <a:off x="2756264" y="5822804"/>
            <a:ext cx="5355264" cy="954107"/>
          </a:xfrm>
          <a:prstGeom prst="rect">
            <a:avLst/>
          </a:prstGeom>
        </p:spPr>
        <p:txBody>
          <a:bodyPr wrap="square">
            <a:spAutoFit/>
          </a:bodyPr>
          <a:lstStyle/>
          <a:p>
            <a:pPr lvl="0" algn="r">
              <a:buClr>
                <a:schemeClr val="bg1"/>
              </a:buClr>
              <a:buSzPts val="2400"/>
            </a:pP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Correo: </a:t>
            </a:r>
            <a:r>
              <a:rPr lang="es-ES" dirty="0" err="1">
                <a:solidFill>
                  <a:srgbClr val="FFFFFF"/>
                </a:solidFill>
                <a:latin typeface="Calibri"/>
                <a:ea typeface="Calibri"/>
                <a:cs typeface="Calibri"/>
                <a:sym typeface="Calibri"/>
              </a:rPr>
              <a:t>cudi@cudi.edu.mx</a:t>
            </a:r>
            <a:r>
              <a:rPr lang="es-ES" dirty="0">
                <a:solidFill>
                  <a:srgbClr val="FFFFFF"/>
                </a:solidFill>
                <a:latin typeface="Calibri"/>
                <a:ea typeface="Calibri"/>
                <a:cs typeface="Calibri"/>
                <a:sym typeface="Calibri"/>
              </a:rPr>
              <a:t> </a:t>
            </a: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Tel. +52 55 5211 3060</a:t>
            </a:r>
          </a:p>
          <a:p>
            <a:pPr lvl="0" algn="r">
              <a:buClr>
                <a:schemeClr val="bg1"/>
              </a:buClr>
              <a:buSzPts val="2400"/>
            </a:pPr>
            <a:r>
              <a:rPr lang="es-MX" dirty="0">
                <a:solidFill>
                  <a:schemeClr val="bg1"/>
                </a:solidFill>
                <a:latin typeface="Avenir Book" panose="02000503020000020003" pitchFamily="2" charset="0"/>
              </a:rPr>
              <a:t>http://www.cudi.edu.mx/content/escuela-superior-de-redes</a:t>
            </a:r>
          </a:p>
        </p:txBody>
      </p:sp>
      <p:pic>
        <p:nvPicPr>
          <p:cNvPr id="3074" name="Picture 2" descr="En Línea, Por Supuesto, Formación, Profesor, Equipo">
            <a:extLst>
              <a:ext uri="{FF2B5EF4-FFF2-40B4-BE49-F238E27FC236}">
                <a16:creationId xmlns:a16="http://schemas.microsoft.com/office/drawing/2014/main" id="{64640F66-3B41-3E41-9ACB-D42E91775C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3692" y="-55755"/>
            <a:ext cx="4016513" cy="28324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ctualización de seguridad de Moodle – Sophos News">
            <a:extLst>
              <a:ext uri="{FF2B5EF4-FFF2-40B4-BE49-F238E27FC236}">
                <a16:creationId xmlns:a16="http://schemas.microsoft.com/office/drawing/2014/main" id="{0F2B362E-0163-D742-995C-D48CE4CEBE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9386" y="2794002"/>
            <a:ext cx="3651611" cy="190806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prender, Medios De Comunicación, Internet, Medio">
            <a:extLst>
              <a:ext uri="{FF2B5EF4-FFF2-40B4-BE49-F238E27FC236}">
                <a16:creationId xmlns:a16="http://schemas.microsoft.com/office/drawing/2014/main" id="{3DB82220-083E-394C-8B82-4F02181B05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3050" y="4596588"/>
            <a:ext cx="4043612" cy="2156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093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5" name="Google Shape;244;g5fdb44d8a9_0_132">
            <a:extLst>
              <a:ext uri="{FF2B5EF4-FFF2-40B4-BE49-F238E27FC236}">
                <a16:creationId xmlns:a16="http://schemas.microsoft.com/office/drawing/2014/main" id="{532AAF4B-2067-7741-8D22-2576302159E0}"/>
              </a:ext>
            </a:extLst>
          </p:cNvPr>
          <p:cNvSpPr/>
          <p:nvPr/>
        </p:nvSpPr>
        <p:spPr>
          <a:xfrm>
            <a:off x="4589" y="7698"/>
            <a:ext cx="8123846" cy="68580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CL" sz="1400" b="0" i="0" u="none" strike="noStrike" cap="none">
                <a:solidFill>
                  <a:schemeClr val="lt1"/>
                </a:solidFill>
                <a:latin typeface="Arial"/>
                <a:ea typeface="Arial"/>
                <a:cs typeface="Arial"/>
                <a:sym typeface="Arial"/>
              </a:rPr>
              <a:t>.</a:t>
            </a:r>
            <a:endParaRPr sz="1400" b="0" i="0" u="none" strike="noStrike" cap="none">
              <a:solidFill>
                <a:schemeClr val="lt1"/>
              </a:solidFill>
              <a:latin typeface="Arial"/>
              <a:ea typeface="Arial"/>
              <a:cs typeface="Arial"/>
              <a:sym typeface="Arial"/>
            </a:endParaRPr>
          </a:p>
        </p:txBody>
      </p:sp>
      <p:sp>
        <p:nvSpPr>
          <p:cNvPr id="6" name="Google Shape;245;g5fdb44d8a9_0_132">
            <a:extLst>
              <a:ext uri="{FF2B5EF4-FFF2-40B4-BE49-F238E27FC236}">
                <a16:creationId xmlns:a16="http://schemas.microsoft.com/office/drawing/2014/main" id="{080BF3DE-7FE4-C348-9E95-5F231BF9FE42}"/>
              </a:ext>
            </a:extLst>
          </p:cNvPr>
          <p:cNvSpPr txBox="1">
            <a:spLocks/>
          </p:cNvSpPr>
          <p:nvPr/>
        </p:nvSpPr>
        <p:spPr>
          <a:xfrm>
            <a:off x="0" y="1375111"/>
            <a:ext cx="6909444" cy="466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4400"/>
            </a:pPr>
            <a:r>
              <a:rPr lang="es-CL" sz="4000" b="1" dirty="0">
                <a:solidFill>
                  <a:schemeClr val="lt1"/>
                </a:solidFill>
              </a:rPr>
              <a:t>Gestión de Proyectos </a:t>
            </a:r>
          </a:p>
        </p:txBody>
      </p:sp>
      <p:sp>
        <p:nvSpPr>
          <p:cNvPr id="7" name="Google Shape;246;g5fdb44d8a9_0_132">
            <a:extLst>
              <a:ext uri="{FF2B5EF4-FFF2-40B4-BE49-F238E27FC236}">
                <a16:creationId xmlns:a16="http://schemas.microsoft.com/office/drawing/2014/main" id="{74BBA1DC-2645-E74D-AA2F-07871EAE37EE}"/>
              </a:ext>
            </a:extLst>
          </p:cNvPr>
          <p:cNvSpPr/>
          <p:nvPr/>
        </p:nvSpPr>
        <p:spPr>
          <a:xfrm>
            <a:off x="101913" y="2420725"/>
            <a:ext cx="6672049" cy="1015800"/>
          </a:xfrm>
          <a:prstGeom prst="rect">
            <a:avLst/>
          </a:prstGeom>
          <a:noFill/>
          <a:ln>
            <a:noFill/>
          </a:ln>
        </p:spPr>
        <p:txBody>
          <a:bodyPr spcFirstLastPara="1" wrap="square" lIns="91425" tIns="45700" rIns="91425" bIns="45700" anchor="t" anchorCtr="0">
            <a:noAutofit/>
          </a:bodyPr>
          <a:lstStyle/>
          <a:p>
            <a:pPr lvl="0" algn="ctr">
              <a:buClr>
                <a:schemeClr val="bg1"/>
              </a:buClr>
              <a:buSzPts val="2400"/>
            </a:pPr>
            <a:r>
              <a:rPr lang="es-ES" sz="2400" dirty="0">
                <a:solidFill>
                  <a:srgbClr val="FFFFFF"/>
                </a:solidFill>
                <a:latin typeface="Calibri"/>
                <a:ea typeface="Calibri"/>
                <a:cs typeface="Calibri"/>
                <a:sym typeface="Calibri"/>
              </a:rPr>
              <a:t>CUDI ofrece a sus miembros asistencia en formulación de proyectos, brindando asesoría para la conformación del plan inicial, así como en la exploración y sugerencia de fuentes de financiamiento para su desarrollo. </a:t>
            </a:r>
          </a:p>
          <a:p>
            <a:pPr lvl="0" algn="ctr">
              <a:buClr>
                <a:schemeClr val="bg1"/>
              </a:buClr>
              <a:buSzPts val="2400"/>
            </a:pPr>
            <a:endParaRPr lang="es-ES" sz="2400">
              <a:solidFill>
                <a:srgbClr val="FFFFFF"/>
              </a:solidFill>
              <a:latin typeface="Calibri"/>
              <a:ea typeface="Calibri"/>
              <a:cs typeface="Calibri"/>
              <a:sym typeface="Calibri"/>
            </a:endParaRPr>
          </a:p>
          <a:p>
            <a:pPr lvl="0" algn="ctr">
              <a:buClr>
                <a:schemeClr val="bg1"/>
              </a:buClr>
              <a:buSzPts val="2400"/>
            </a:pPr>
            <a:r>
              <a:rPr lang="es-ES" sz="2400">
                <a:solidFill>
                  <a:srgbClr val="FFFFFF"/>
                </a:solidFill>
                <a:latin typeface="Calibri"/>
                <a:ea typeface="Calibri"/>
                <a:cs typeface="Calibri"/>
                <a:sym typeface="Calibri"/>
              </a:rPr>
              <a:t>De </a:t>
            </a:r>
            <a:r>
              <a:rPr lang="es-ES" sz="2400" dirty="0">
                <a:solidFill>
                  <a:srgbClr val="FFFFFF"/>
                </a:solidFill>
                <a:latin typeface="Calibri"/>
                <a:ea typeface="Calibri"/>
                <a:cs typeface="Calibri"/>
                <a:sym typeface="Calibri"/>
              </a:rPr>
              <a:t>igual forma, ofrece apoyo en la difusión y divulgación de los resultados obtenidos por el mismo.</a:t>
            </a:r>
          </a:p>
        </p:txBody>
      </p:sp>
      <p:pic>
        <p:nvPicPr>
          <p:cNvPr id="8" name="Google Shape;247;g5fdb44d8a9_0_132">
            <a:extLst>
              <a:ext uri="{FF2B5EF4-FFF2-40B4-BE49-F238E27FC236}">
                <a16:creationId xmlns:a16="http://schemas.microsoft.com/office/drawing/2014/main" id="{AA4A1008-3401-9448-A2A1-3A259DFC16C0}"/>
              </a:ext>
            </a:extLst>
          </p:cNvPr>
          <p:cNvPicPr preferRelativeResize="0"/>
          <p:nvPr/>
        </p:nvPicPr>
        <p:blipFill rotWithShape="1">
          <a:blip r:embed="rId3">
            <a:alphaModFix/>
          </a:blip>
          <a:srcRect/>
          <a:stretch/>
        </p:blipFill>
        <p:spPr>
          <a:xfrm>
            <a:off x="558380" y="265290"/>
            <a:ext cx="1277839" cy="436729"/>
          </a:xfrm>
          <a:prstGeom prst="rect">
            <a:avLst/>
          </a:prstGeom>
          <a:noFill/>
          <a:ln>
            <a:noFill/>
          </a:ln>
        </p:spPr>
      </p:pic>
      <p:pic>
        <p:nvPicPr>
          <p:cNvPr id="9" name="Google Shape;249;g5fdb44d8a9_0_132">
            <a:extLst>
              <a:ext uri="{FF2B5EF4-FFF2-40B4-BE49-F238E27FC236}">
                <a16:creationId xmlns:a16="http://schemas.microsoft.com/office/drawing/2014/main" id="{D7E04F49-6F54-C94B-A96E-E53236B27260}"/>
              </a:ext>
            </a:extLst>
          </p:cNvPr>
          <p:cNvPicPr preferRelativeResize="0"/>
          <p:nvPr/>
        </p:nvPicPr>
        <p:blipFill>
          <a:blip r:embed="rId4">
            <a:alphaModFix/>
          </a:blip>
          <a:stretch>
            <a:fillRect/>
          </a:stretch>
        </p:blipFill>
        <p:spPr>
          <a:xfrm>
            <a:off x="5027081" y="0"/>
            <a:ext cx="1715301" cy="1088550"/>
          </a:xfrm>
          <a:prstGeom prst="rect">
            <a:avLst/>
          </a:prstGeom>
          <a:noFill/>
          <a:ln>
            <a:noFill/>
          </a:ln>
        </p:spPr>
      </p:pic>
      <p:sp>
        <p:nvSpPr>
          <p:cNvPr id="10" name="Rectángulo 9">
            <a:extLst>
              <a:ext uri="{FF2B5EF4-FFF2-40B4-BE49-F238E27FC236}">
                <a16:creationId xmlns:a16="http://schemas.microsoft.com/office/drawing/2014/main" id="{2C0361DA-A62C-3943-9797-849BF6980DC6}"/>
              </a:ext>
            </a:extLst>
          </p:cNvPr>
          <p:cNvSpPr/>
          <p:nvPr/>
        </p:nvSpPr>
        <p:spPr>
          <a:xfrm>
            <a:off x="8263916" y="5979559"/>
            <a:ext cx="4045527" cy="954107"/>
          </a:xfrm>
          <a:prstGeom prst="rect">
            <a:avLst/>
          </a:prstGeom>
        </p:spPr>
        <p:txBody>
          <a:bodyPr wrap="square">
            <a:spAutoFit/>
          </a:bodyPr>
          <a:lstStyle/>
          <a:p>
            <a:pPr lvl="0" algn="r">
              <a:buClr>
                <a:schemeClr val="bg1"/>
              </a:buClr>
              <a:buSzPts val="2400"/>
            </a:pP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Correo: </a:t>
            </a:r>
            <a:r>
              <a:rPr lang="es-ES" dirty="0" err="1">
                <a:solidFill>
                  <a:srgbClr val="FFFFFF"/>
                </a:solidFill>
                <a:latin typeface="Calibri"/>
                <a:ea typeface="Calibri"/>
                <a:cs typeface="Calibri"/>
                <a:sym typeface="Calibri"/>
              </a:rPr>
              <a:t>cudi@cudi.edu.mx</a:t>
            </a:r>
            <a:r>
              <a:rPr lang="es-ES" dirty="0">
                <a:solidFill>
                  <a:srgbClr val="FFFFFF"/>
                </a:solidFill>
                <a:latin typeface="Calibri"/>
                <a:ea typeface="Calibri"/>
                <a:cs typeface="Calibri"/>
                <a:sym typeface="Calibri"/>
              </a:rPr>
              <a:t> </a:t>
            </a: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Tel. +52 55 5211 3060</a:t>
            </a:r>
          </a:p>
          <a:p>
            <a:pPr lvl="0" algn="r">
              <a:buClr>
                <a:schemeClr val="bg1"/>
              </a:buClr>
              <a:buSzPts val="2400"/>
            </a:pPr>
            <a:r>
              <a:rPr lang="es-MX" dirty="0">
                <a:solidFill>
                  <a:schemeClr val="bg1"/>
                </a:solidFill>
                <a:latin typeface="Calibri" panose="020F0502020204030204" pitchFamily="34" charset="0"/>
                <a:cs typeface="Calibri" panose="020F0502020204030204" pitchFamily="34" charset="0"/>
              </a:rPr>
              <a:t>http://www.remeri.org.mx/portal/index.html</a:t>
            </a:r>
          </a:p>
        </p:txBody>
      </p:sp>
      <p:pic>
        <p:nvPicPr>
          <p:cNvPr id="2" name="Imagen 1">
            <a:extLst>
              <a:ext uri="{FF2B5EF4-FFF2-40B4-BE49-F238E27FC236}">
                <a16:creationId xmlns:a16="http://schemas.microsoft.com/office/drawing/2014/main" id="{2A37DB5B-9120-B842-9450-48A26DE929BE}"/>
              </a:ext>
            </a:extLst>
          </p:cNvPr>
          <p:cNvPicPr>
            <a:picLocks noChangeAspect="1"/>
          </p:cNvPicPr>
          <p:nvPr/>
        </p:nvPicPr>
        <p:blipFill rotWithShape="1">
          <a:blip r:embed="rId5"/>
          <a:srcRect l="29517" r="21270"/>
          <a:stretch/>
        </p:blipFill>
        <p:spPr>
          <a:xfrm>
            <a:off x="6909443" y="-7698"/>
            <a:ext cx="5400000" cy="6858000"/>
          </a:xfrm>
          <a:prstGeom prst="rect">
            <a:avLst/>
          </a:prstGeom>
        </p:spPr>
      </p:pic>
      <p:sp>
        <p:nvSpPr>
          <p:cNvPr id="13" name="Rectángulo 12">
            <a:extLst>
              <a:ext uri="{FF2B5EF4-FFF2-40B4-BE49-F238E27FC236}">
                <a16:creationId xmlns:a16="http://schemas.microsoft.com/office/drawing/2014/main" id="{71452FC6-86B5-A541-B5D6-06E0E70A431C}"/>
              </a:ext>
            </a:extLst>
          </p:cNvPr>
          <p:cNvSpPr/>
          <p:nvPr/>
        </p:nvSpPr>
        <p:spPr>
          <a:xfrm>
            <a:off x="2798906" y="6059067"/>
            <a:ext cx="4045527" cy="738664"/>
          </a:xfrm>
          <a:prstGeom prst="rect">
            <a:avLst/>
          </a:prstGeom>
        </p:spPr>
        <p:txBody>
          <a:bodyPr wrap="square">
            <a:spAutoFit/>
          </a:bodyPr>
          <a:lstStyle/>
          <a:p>
            <a:pPr lvl="0" algn="r">
              <a:buClr>
                <a:schemeClr val="bg1"/>
              </a:buClr>
              <a:buSzPts val="2400"/>
            </a:pPr>
            <a:r>
              <a:rPr lang="es-ES" dirty="0">
                <a:solidFill>
                  <a:srgbClr val="FFFFFF"/>
                </a:solidFill>
                <a:latin typeface="Calibri"/>
                <a:ea typeface="Calibri"/>
                <a:cs typeface="Calibri"/>
                <a:sym typeface="Calibri"/>
              </a:rPr>
              <a:t>Responsable: Rocío </a:t>
            </a:r>
            <a:r>
              <a:rPr lang="es-ES" dirty="0" err="1">
                <a:solidFill>
                  <a:srgbClr val="FFFFFF"/>
                </a:solidFill>
                <a:latin typeface="Calibri"/>
                <a:ea typeface="Calibri"/>
                <a:cs typeface="Calibri"/>
                <a:sym typeface="Calibri"/>
              </a:rPr>
              <a:t>Cos</a:t>
            </a:r>
            <a:r>
              <a:rPr lang="es-ES" dirty="0">
                <a:solidFill>
                  <a:srgbClr val="FFFFFF"/>
                </a:solidFill>
                <a:latin typeface="Calibri"/>
                <a:ea typeface="Calibri"/>
                <a:cs typeface="Calibri"/>
                <a:sym typeface="Calibri"/>
              </a:rPr>
              <a:t> </a:t>
            </a:r>
          </a:p>
          <a:p>
            <a:pPr lvl="0" algn="r">
              <a:buClr>
                <a:schemeClr val="bg1"/>
              </a:buClr>
              <a:buSzPts val="2400"/>
            </a:pPr>
            <a:r>
              <a:rPr lang="es-ES" dirty="0">
                <a:solidFill>
                  <a:srgbClr val="FFFFFF"/>
                </a:solidFill>
                <a:latin typeface="Calibri"/>
                <a:ea typeface="Calibri"/>
                <a:cs typeface="Calibri"/>
                <a:sym typeface="Calibri"/>
              </a:rPr>
              <a:t>Correo: </a:t>
            </a:r>
            <a:r>
              <a:rPr lang="es-ES" dirty="0" err="1">
                <a:solidFill>
                  <a:srgbClr val="FFFFFF"/>
                </a:solidFill>
                <a:latin typeface="Calibri"/>
                <a:ea typeface="Calibri"/>
                <a:cs typeface="Calibri"/>
                <a:sym typeface="Calibri"/>
              </a:rPr>
              <a:t>rcos@cudi.edu.mx</a:t>
            </a:r>
            <a:r>
              <a:rPr lang="es-ES" dirty="0">
                <a:solidFill>
                  <a:srgbClr val="FFFFFF"/>
                </a:solidFill>
                <a:latin typeface="Calibri"/>
                <a:ea typeface="Calibri"/>
                <a:cs typeface="Calibri"/>
                <a:sym typeface="Calibri"/>
              </a:rPr>
              <a:t> </a:t>
            </a: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Tel. +52 55 5211 3060</a:t>
            </a:r>
            <a:endParaRPr lang="es-MX" dirty="0"/>
          </a:p>
        </p:txBody>
      </p:sp>
    </p:spTree>
    <p:extLst>
      <p:ext uri="{BB962C8B-B14F-4D97-AF65-F5344CB8AC3E}">
        <p14:creationId xmlns:p14="http://schemas.microsoft.com/office/powerpoint/2010/main" val="1831381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15" name="Google Shape;225;g7ba28fac8b_0_30">
            <a:extLst>
              <a:ext uri="{FF2B5EF4-FFF2-40B4-BE49-F238E27FC236}">
                <a16:creationId xmlns:a16="http://schemas.microsoft.com/office/drawing/2014/main" id="{9C7D0683-7168-4A4C-8EE9-BF5F77CE52DB}"/>
              </a:ext>
            </a:extLst>
          </p:cNvPr>
          <p:cNvPicPr preferRelativeResize="0"/>
          <p:nvPr/>
        </p:nvPicPr>
        <p:blipFill rotWithShape="1">
          <a:blip r:embed="rId3">
            <a:alphaModFix/>
          </a:blip>
          <a:srcRect/>
          <a:stretch/>
        </p:blipFill>
        <p:spPr>
          <a:xfrm>
            <a:off x="-757238" y="-457200"/>
            <a:ext cx="13706475" cy="7772400"/>
          </a:xfrm>
          <a:prstGeom prst="rect">
            <a:avLst/>
          </a:prstGeom>
          <a:noFill/>
          <a:ln>
            <a:noFill/>
          </a:ln>
        </p:spPr>
      </p:pic>
      <p:sp>
        <p:nvSpPr>
          <p:cNvPr id="6" name="Google Shape;245;g5fdb44d8a9_0_132">
            <a:extLst>
              <a:ext uri="{FF2B5EF4-FFF2-40B4-BE49-F238E27FC236}">
                <a16:creationId xmlns:a16="http://schemas.microsoft.com/office/drawing/2014/main" id="{080BF3DE-7FE4-C348-9E95-5F231BF9FE42}"/>
              </a:ext>
            </a:extLst>
          </p:cNvPr>
          <p:cNvSpPr txBox="1">
            <a:spLocks/>
          </p:cNvSpPr>
          <p:nvPr/>
        </p:nvSpPr>
        <p:spPr>
          <a:xfrm>
            <a:off x="2458993" y="1231582"/>
            <a:ext cx="7994469" cy="466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4400"/>
            </a:pPr>
            <a:r>
              <a:rPr lang="es-CL" sz="4000" b="1" dirty="0">
                <a:solidFill>
                  <a:schemeClr val="lt1"/>
                </a:solidFill>
              </a:rPr>
              <a:t>Plataforma CUDI</a:t>
            </a:r>
          </a:p>
        </p:txBody>
      </p:sp>
      <p:pic>
        <p:nvPicPr>
          <p:cNvPr id="8" name="Google Shape;247;g5fdb44d8a9_0_132">
            <a:extLst>
              <a:ext uri="{FF2B5EF4-FFF2-40B4-BE49-F238E27FC236}">
                <a16:creationId xmlns:a16="http://schemas.microsoft.com/office/drawing/2014/main" id="{AA4A1008-3401-9448-A2A1-3A259DFC16C0}"/>
              </a:ext>
            </a:extLst>
          </p:cNvPr>
          <p:cNvPicPr preferRelativeResize="0"/>
          <p:nvPr/>
        </p:nvPicPr>
        <p:blipFill rotWithShape="1">
          <a:blip r:embed="rId4">
            <a:alphaModFix/>
          </a:blip>
          <a:srcRect/>
          <a:stretch/>
        </p:blipFill>
        <p:spPr>
          <a:xfrm>
            <a:off x="1657197" y="187284"/>
            <a:ext cx="1277839" cy="436729"/>
          </a:xfrm>
          <a:prstGeom prst="rect">
            <a:avLst/>
          </a:prstGeom>
          <a:noFill/>
          <a:ln>
            <a:noFill/>
          </a:ln>
        </p:spPr>
      </p:pic>
      <p:pic>
        <p:nvPicPr>
          <p:cNvPr id="9" name="Google Shape;249;g5fdb44d8a9_0_132">
            <a:extLst>
              <a:ext uri="{FF2B5EF4-FFF2-40B4-BE49-F238E27FC236}">
                <a16:creationId xmlns:a16="http://schemas.microsoft.com/office/drawing/2014/main" id="{D7E04F49-6F54-C94B-A96E-E53236B27260}"/>
              </a:ext>
            </a:extLst>
          </p:cNvPr>
          <p:cNvPicPr preferRelativeResize="0"/>
          <p:nvPr/>
        </p:nvPicPr>
        <p:blipFill>
          <a:blip r:embed="rId5">
            <a:alphaModFix/>
          </a:blip>
          <a:stretch>
            <a:fillRect/>
          </a:stretch>
        </p:blipFill>
        <p:spPr>
          <a:xfrm>
            <a:off x="9296834" y="-23544"/>
            <a:ext cx="1715301" cy="1088550"/>
          </a:xfrm>
          <a:prstGeom prst="rect">
            <a:avLst/>
          </a:prstGeom>
          <a:noFill/>
          <a:ln>
            <a:noFill/>
          </a:ln>
        </p:spPr>
      </p:pic>
      <p:pic>
        <p:nvPicPr>
          <p:cNvPr id="5" name="Imagen 4">
            <a:extLst>
              <a:ext uri="{FF2B5EF4-FFF2-40B4-BE49-F238E27FC236}">
                <a16:creationId xmlns:a16="http://schemas.microsoft.com/office/drawing/2014/main" id="{2DC5D2A8-AA3D-4A41-AE77-902662EE5F46}"/>
              </a:ext>
            </a:extLst>
          </p:cNvPr>
          <p:cNvPicPr>
            <a:picLocks noChangeAspect="1"/>
          </p:cNvPicPr>
          <p:nvPr/>
        </p:nvPicPr>
        <p:blipFill>
          <a:blip r:embed="rId6"/>
          <a:stretch>
            <a:fillRect/>
          </a:stretch>
        </p:blipFill>
        <p:spPr>
          <a:xfrm>
            <a:off x="256422" y="0"/>
            <a:ext cx="11679155" cy="6858000"/>
          </a:xfrm>
          <a:prstGeom prst="rect">
            <a:avLst/>
          </a:prstGeom>
        </p:spPr>
      </p:pic>
      <p:pic>
        <p:nvPicPr>
          <p:cNvPr id="11" name="Imagen 10">
            <a:extLst>
              <a:ext uri="{FF2B5EF4-FFF2-40B4-BE49-F238E27FC236}">
                <a16:creationId xmlns:a16="http://schemas.microsoft.com/office/drawing/2014/main" id="{F9265113-21F4-7445-92CC-FD6C1822729B}"/>
              </a:ext>
            </a:extLst>
          </p:cNvPr>
          <p:cNvPicPr>
            <a:picLocks noChangeAspect="1"/>
          </p:cNvPicPr>
          <p:nvPr/>
        </p:nvPicPr>
        <p:blipFill>
          <a:blip r:embed="rId7"/>
          <a:stretch>
            <a:fillRect/>
          </a:stretch>
        </p:blipFill>
        <p:spPr>
          <a:xfrm>
            <a:off x="9180519" y="3638840"/>
            <a:ext cx="2738975" cy="3199306"/>
          </a:xfrm>
          <a:prstGeom prst="rect">
            <a:avLst/>
          </a:prstGeom>
        </p:spPr>
      </p:pic>
      <p:sp>
        <p:nvSpPr>
          <p:cNvPr id="18" name="Google Shape;245;g5fdb44d8a9_0_132">
            <a:extLst>
              <a:ext uri="{FF2B5EF4-FFF2-40B4-BE49-F238E27FC236}">
                <a16:creationId xmlns:a16="http://schemas.microsoft.com/office/drawing/2014/main" id="{B8C0E6D9-AB4A-CC44-9C69-A7CC028FD003}"/>
              </a:ext>
            </a:extLst>
          </p:cNvPr>
          <p:cNvSpPr txBox="1">
            <a:spLocks/>
          </p:cNvSpPr>
          <p:nvPr/>
        </p:nvSpPr>
        <p:spPr>
          <a:xfrm>
            <a:off x="2749458" y="402443"/>
            <a:ext cx="7301782" cy="466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4400"/>
            </a:pPr>
            <a:r>
              <a:rPr lang="es-CL" sz="4000" b="1" dirty="0">
                <a:solidFill>
                  <a:srgbClr val="0070C0"/>
                </a:solidFill>
              </a:rPr>
              <a:t>Plataforma CUDI </a:t>
            </a:r>
          </a:p>
        </p:txBody>
      </p:sp>
    </p:spTree>
    <p:extLst>
      <p:ext uri="{BB962C8B-B14F-4D97-AF65-F5344CB8AC3E}">
        <p14:creationId xmlns:p14="http://schemas.microsoft.com/office/powerpoint/2010/main" val="1338181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15" name="Google Shape;225;g7ba28fac8b_0_30">
            <a:extLst>
              <a:ext uri="{FF2B5EF4-FFF2-40B4-BE49-F238E27FC236}">
                <a16:creationId xmlns:a16="http://schemas.microsoft.com/office/drawing/2014/main" id="{9C7D0683-7168-4A4C-8EE9-BF5F77CE52DB}"/>
              </a:ext>
            </a:extLst>
          </p:cNvPr>
          <p:cNvPicPr preferRelativeResize="0"/>
          <p:nvPr/>
        </p:nvPicPr>
        <p:blipFill rotWithShape="1">
          <a:blip r:embed="rId3">
            <a:alphaModFix/>
          </a:blip>
          <a:srcRect/>
          <a:stretch/>
        </p:blipFill>
        <p:spPr>
          <a:xfrm>
            <a:off x="-757238" y="-457200"/>
            <a:ext cx="13706475" cy="7772400"/>
          </a:xfrm>
          <a:prstGeom prst="rect">
            <a:avLst/>
          </a:prstGeom>
          <a:noFill/>
          <a:ln>
            <a:noFill/>
          </a:ln>
        </p:spPr>
      </p:pic>
      <p:sp>
        <p:nvSpPr>
          <p:cNvPr id="16" name="Google Shape;244;g5fdb44d8a9_0_132">
            <a:extLst>
              <a:ext uri="{FF2B5EF4-FFF2-40B4-BE49-F238E27FC236}">
                <a16:creationId xmlns:a16="http://schemas.microsoft.com/office/drawing/2014/main" id="{4ED312B4-5705-0844-93C1-BFE6C743EF1C}"/>
              </a:ext>
            </a:extLst>
          </p:cNvPr>
          <p:cNvSpPr/>
          <p:nvPr/>
        </p:nvSpPr>
        <p:spPr>
          <a:xfrm>
            <a:off x="1456010" y="7698"/>
            <a:ext cx="9399224" cy="68580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CL" sz="1400" b="0" i="0" u="none" strike="noStrike" cap="none">
                <a:solidFill>
                  <a:schemeClr val="lt1"/>
                </a:solidFill>
                <a:latin typeface="Arial"/>
                <a:ea typeface="Arial"/>
                <a:cs typeface="Arial"/>
                <a:sym typeface="Arial"/>
              </a:rPr>
              <a:t>.</a:t>
            </a:r>
            <a:endParaRPr sz="1400" b="0" i="0" u="none" strike="noStrike" cap="none">
              <a:solidFill>
                <a:schemeClr val="lt1"/>
              </a:solidFill>
              <a:latin typeface="Arial"/>
              <a:ea typeface="Arial"/>
              <a:cs typeface="Arial"/>
              <a:sym typeface="Arial"/>
            </a:endParaRPr>
          </a:p>
        </p:txBody>
      </p:sp>
      <p:sp>
        <p:nvSpPr>
          <p:cNvPr id="6" name="Google Shape;245;g5fdb44d8a9_0_132">
            <a:extLst>
              <a:ext uri="{FF2B5EF4-FFF2-40B4-BE49-F238E27FC236}">
                <a16:creationId xmlns:a16="http://schemas.microsoft.com/office/drawing/2014/main" id="{080BF3DE-7FE4-C348-9E95-5F231BF9FE42}"/>
              </a:ext>
            </a:extLst>
          </p:cNvPr>
          <p:cNvSpPr txBox="1">
            <a:spLocks/>
          </p:cNvSpPr>
          <p:nvPr/>
        </p:nvSpPr>
        <p:spPr>
          <a:xfrm>
            <a:off x="2458993" y="1231582"/>
            <a:ext cx="7994469" cy="466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4400"/>
            </a:pPr>
            <a:r>
              <a:rPr lang="es-CL" sz="4000" b="1" dirty="0">
                <a:solidFill>
                  <a:schemeClr val="lt1"/>
                </a:solidFill>
              </a:rPr>
              <a:t>Herramientas de Colaboración con RedCLARA </a:t>
            </a:r>
          </a:p>
        </p:txBody>
      </p:sp>
      <p:pic>
        <p:nvPicPr>
          <p:cNvPr id="8" name="Google Shape;247;g5fdb44d8a9_0_132">
            <a:extLst>
              <a:ext uri="{FF2B5EF4-FFF2-40B4-BE49-F238E27FC236}">
                <a16:creationId xmlns:a16="http://schemas.microsoft.com/office/drawing/2014/main" id="{AA4A1008-3401-9448-A2A1-3A259DFC16C0}"/>
              </a:ext>
            </a:extLst>
          </p:cNvPr>
          <p:cNvPicPr preferRelativeResize="0"/>
          <p:nvPr/>
        </p:nvPicPr>
        <p:blipFill rotWithShape="1">
          <a:blip r:embed="rId4">
            <a:alphaModFix/>
          </a:blip>
          <a:srcRect/>
          <a:stretch/>
        </p:blipFill>
        <p:spPr>
          <a:xfrm>
            <a:off x="1657197" y="187284"/>
            <a:ext cx="1277839" cy="436729"/>
          </a:xfrm>
          <a:prstGeom prst="rect">
            <a:avLst/>
          </a:prstGeom>
          <a:noFill/>
          <a:ln>
            <a:noFill/>
          </a:ln>
        </p:spPr>
      </p:pic>
      <p:pic>
        <p:nvPicPr>
          <p:cNvPr id="9" name="Google Shape;249;g5fdb44d8a9_0_132">
            <a:extLst>
              <a:ext uri="{FF2B5EF4-FFF2-40B4-BE49-F238E27FC236}">
                <a16:creationId xmlns:a16="http://schemas.microsoft.com/office/drawing/2014/main" id="{D7E04F49-6F54-C94B-A96E-E53236B27260}"/>
              </a:ext>
            </a:extLst>
          </p:cNvPr>
          <p:cNvPicPr preferRelativeResize="0"/>
          <p:nvPr/>
        </p:nvPicPr>
        <p:blipFill>
          <a:blip r:embed="rId5">
            <a:alphaModFix/>
          </a:blip>
          <a:stretch>
            <a:fillRect/>
          </a:stretch>
        </p:blipFill>
        <p:spPr>
          <a:xfrm>
            <a:off x="9296834" y="-23544"/>
            <a:ext cx="1715301" cy="1088550"/>
          </a:xfrm>
          <a:prstGeom prst="rect">
            <a:avLst/>
          </a:prstGeom>
          <a:noFill/>
          <a:ln>
            <a:noFill/>
          </a:ln>
        </p:spPr>
      </p:pic>
      <p:sp>
        <p:nvSpPr>
          <p:cNvPr id="10" name="object 2">
            <a:extLst>
              <a:ext uri="{FF2B5EF4-FFF2-40B4-BE49-F238E27FC236}">
                <a16:creationId xmlns:a16="http://schemas.microsoft.com/office/drawing/2014/main" id="{75BF4BCF-15C9-9041-AB43-5EDA48D485C6}"/>
              </a:ext>
            </a:extLst>
          </p:cNvPr>
          <p:cNvSpPr/>
          <p:nvPr/>
        </p:nvSpPr>
        <p:spPr>
          <a:xfrm>
            <a:off x="1837176" y="2590465"/>
            <a:ext cx="2717483" cy="2706767"/>
          </a:xfrm>
          <a:prstGeom prst="rect">
            <a:avLst/>
          </a:prstGeom>
          <a:blipFill>
            <a:blip r:embed="rId6" cstate="print"/>
            <a:stretch>
              <a:fillRect/>
            </a:stretch>
          </a:blipFill>
        </p:spPr>
        <p:txBody>
          <a:bodyPr wrap="square" lIns="0" tIns="0" rIns="0" bIns="0" rtlCol="0"/>
          <a:lstStyle/>
          <a:p>
            <a:endParaRPr sz="1266"/>
          </a:p>
        </p:txBody>
      </p:sp>
      <p:sp>
        <p:nvSpPr>
          <p:cNvPr id="12" name="object 3">
            <a:extLst>
              <a:ext uri="{FF2B5EF4-FFF2-40B4-BE49-F238E27FC236}">
                <a16:creationId xmlns:a16="http://schemas.microsoft.com/office/drawing/2014/main" id="{E6B1F9F5-0805-C147-B1DB-90EE07EB08C4}"/>
              </a:ext>
            </a:extLst>
          </p:cNvPr>
          <p:cNvSpPr/>
          <p:nvPr/>
        </p:nvSpPr>
        <p:spPr>
          <a:xfrm>
            <a:off x="8012079" y="2608754"/>
            <a:ext cx="2723911" cy="2713196"/>
          </a:xfrm>
          <a:prstGeom prst="rect">
            <a:avLst/>
          </a:prstGeom>
          <a:blipFill>
            <a:blip r:embed="rId7" cstate="print"/>
            <a:stretch>
              <a:fillRect/>
            </a:stretch>
          </a:blipFill>
        </p:spPr>
        <p:txBody>
          <a:bodyPr wrap="square" lIns="0" tIns="0" rIns="0" bIns="0" rtlCol="0"/>
          <a:lstStyle/>
          <a:p>
            <a:endParaRPr sz="1266"/>
          </a:p>
        </p:txBody>
      </p:sp>
      <p:sp>
        <p:nvSpPr>
          <p:cNvPr id="14" name="object 5">
            <a:extLst>
              <a:ext uri="{FF2B5EF4-FFF2-40B4-BE49-F238E27FC236}">
                <a16:creationId xmlns:a16="http://schemas.microsoft.com/office/drawing/2014/main" id="{7E5F882E-7C25-7241-AA23-5038E372F41F}"/>
              </a:ext>
            </a:extLst>
          </p:cNvPr>
          <p:cNvSpPr/>
          <p:nvPr/>
        </p:nvSpPr>
        <p:spPr>
          <a:xfrm>
            <a:off x="4698356" y="2888359"/>
            <a:ext cx="3156822" cy="2110978"/>
          </a:xfrm>
          <a:prstGeom prst="rect">
            <a:avLst/>
          </a:prstGeom>
          <a:blipFill>
            <a:blip r:embed="rId8" cstate="print"/>
            <a:stretch>
              <a:fillRect/>
            </a:stretch>
          </a:blipFill>
        </p:spPr>
        <p:txBody>
          <a:bodyPr wrap="square" lIns="0" tIns="0" rIns="0" bIns="0" rtlCol="0"/>
          <a:lstStyle/>
          <a:p>
            <a:endParaRPr sz="1266"/>
          </a:p>
        </p:txBody>
      </p:sp>
      <p:sp>
        <p:nvSpPr>
          <p:cNvPr id="11" name="Rectángulo 10">
            <a:extLst>
              <a:ext uri="{FF2B5EF4-FFF2-40B4-BE49-F238E27FC236}">
                <a16:creationId xmlns:a16="http://schemas.microsoft.com/office/drawing/2014/main" id="{F512BDA4-2F50-5A48-B1A8-C3219DBD1B78}"/>
              </a:ext>
            </a:extLst>
          </p:cNvPr>
          <p:cNvSpPr/>
          <p:nvPr/>
        </p:nvSpPr>
        <p:spPr>
          <a:xfrm>
            <a:off x="6616351" y="5850043"/>
            <a:ext cx="4045527" cy="954107"/>
          </a:xfrm>
          <a:prstGeom prst="rect">
            <a:avLst/>
          </a:prstGeom>
        </p:spPr>
        <p:txBody>
          <a:bodyPr wrap="square">
            <a:spAutoFit/>
          </a:bodyPr>
          <a:lstStyle/>
          <a:p>
            <a:pPr lvl="0" algn="r">
              <a:buClr>
                <a:schemeClr val="bg1"/>
              </a:buClr>
              <a:buSzPts val="2400"/>
            </a:pP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Correo: </a:t>
            </a:r>
            <a:r>
              <a:rPr lang="es-ES" dirty="0" err="1">
                <a:solidFill>
                  <a:srgbClr val="FFFFFF"/>
                </a:solidFill>
                <a:latin typeface="Calibri"/>
                <a:ea typeface="Calibri"/>
                <a:cs typeface="Calibri"/>
                <a:sym typeface="Calibri"/>
              </a:rPr>
              <a:t>cudi@cudi.edu.mx</a:t>
            </a:r>
            <a:r>
              <a:rPr lang="es-ES" dirty="0">
                <a:solidFill>
                  <a:srgbClr val="FFFFFF"/>
                </a:solidFill>
                <a:latin typeface="Calibri"/>
                <a:ea typeface="Calibri"/>
                <a:cs typeface="Calibri"/>
                <a:sym typeface="Calibri"/>
              </a:rPr>
              <a:t> </a:t>
            </a: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Tel. +52 55 5211 3060</a:t>
            </a:r>
            <a:br>
              <a:rPr lang="es-ES" dirty="0">
                <a:solidFill>
                  <a:srgbClr val="FFFFFF"/>
                </a:solidFill>
                <a:latin typeface="Calibri"/>
                <a:ea typeface="Calibri"/>
                <a:cs typeface="Calibri"/>
                <a:sym typeface="Calibri"/>
              </a:rPr>
            </a:br>
            <a:r>
              <a:rPr lang="es-ES" dirty="0">
                <a:solidFill>
                  <a:srgbClr val="FFFFFF"/>
                </a:solidFill>
                <a:latin typeface="Calibri"/>
                <a:ea typeface="Calibri"/>
                <a:cs typeface="Calibri"/>
                <a:sym typeface="Calibri"/>
              </a:rPr>
              <a:t>https://</a:t>
            </a:r>
            <a:r>
              <a:rPr lang="es-ES" dirty="0" err="1">
                <a:solidFill>
                  <a:srgbClr val="FFFFFF"/>
                </a:solidFill>
                <a:latin typeface="Calibri"/>
                <a:ea typeface="Calibri"/>
                <a:cs typeface="Calibri"/>
                <a:sym typeface="Calibri"/>
              </a:rPr>
              <a:t>virtual.cudi.edu.mx</a:t>
            </a:r>
            <a:r>
              <a:rPr lang="es-ES" dirty="0">
                <a:solidFill>
                  <a:srgbClr val="FFFFFF"/>
                </a:solidFill>
                <a:latin typeface="Calibri"/>
                <a:ea typeface="Calibri"/>
                <a:cs typeface="Calibri"/>
                <a:sym typeface="Calibri"/>
              </a:rPr>
              <a:t>/</a:t>
            </a:r>
            <a:endParaRPr lang="es-MX" dirty="0"/>
          </a:p>
        </p:txBody>
      </p:sp>
    </p:spTree>
    <p:extLst>
      <p:ext uri="{BB962C8B-B14F-4D97-AF65-F5344CB8AC3E}">
        <p14:creationId xmlns:p14="http://schemas.microsoft.com/office/powerpoint/2010/main" val="262028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6"/>
          <p:cNvSpPr/>
          <p:nvPr/>
        </p:nvSpPr>
        <p:spPr>
          <a:xfrm>
            <a:off x="-25174" y="-32900"/>
            <a:ext cx="12441899" cy="6890900"/>
          </a:xfrm>
          <a:prstGeom prst="rect">
            <a:avLst/>
          </a:prstGeom>
          <a:solidFill>
            <a:srgbClr val="FF642B"/>
          </a:solidFill>
          <a:ln w="12700" cap="flat" cmpd="sng">
            <a:solidFill>
              <a:srgbClr val="2F528F">
                <a:alpha val="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16" name="Google Shape;216;p6"/>
          <p:cNvCxnSpPr/>
          <p:nvPr/>
        </p:nvCxnSpPr>
        <p:spPr>
          <a:xfrm>
            <a:off x="750013" y="962385"/>
            <a:ext cx="9164400" cy="0"/>
          </a:xfrm>
          <a:prstGeom prst="straightConnector1">
            <a:avLst/>
          </a:prstGeom>
          <a:noFill/>
          <a:ln w="9525" cap="flat" cmpd="sng">
            <a:solidFill>
              <a:srgbClr val="FF642B"/>
            </a:solidFill>
            <a:prstDash val="solid"/>
            <a:miter lim="800000"/>
            <a:headEnd type="none" w="sm" len="sm"/>
            <a:tailEnd type="none" w="sm" len="sm"/>
          </a:ln>
        </p:spPr>
      </p:cxnSp>
      <p:sp>
        <p:nvSpPr>
          <p:cNvPr id="217" name="Google Shape;217;p6"/>
          <p:cNvSpPr/>
          <p:nvPr/>
        </p:nvSpPr>
        <p:spPr>
          <a:xfrm>
            <a:off x="-102742" y="6719300"/>
            <a:ext cx="12441899" cy="171600"/>
          </a:xfrm>
          <a:prstGeom prst="rect">
            <a:avLst/>
          </a:prstGeom>
          <a:solidFill>
            <a:srgbClr val="FF642B"/>
          </a:solidFill>
          <a:ln w="12700" cap="flat" cmpd="sng">
            <a:solidFill>
              <a:srgbClr val="2F528F">
                <a:alpha val="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6"/>
          <p:cNvSpPr txBox="1"/>
          <p:nvPr/>
        </p:nvSpPr>
        <p:spPr>
          <a:xfrm>
            <a:off x="591726" y="3312300"/>
            <a:ext cx="11049813" cy="491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1F3864"/>
              </a:buClr>
              <a:buSzPts val="3600"/>
              <a:buFont typeface="Calibri"/>
              <a:buNone/>
            </a:pPr>
            <a:r>
              <a:rPr lang="es-CL" sz="4800" b="0" i="0" u="none" strike="noStrike" cap="none" dirty="0">
                <a:solidFill>
                  <a:schemeClr val="lt1"/>
                </a:solidFill>
                <a:latin typeface="Arial"/>
                <a:ea typeface="Arial"/>
                <a:cs typeface="Arial"/>
                <a:sym typeface="Arial"/>
              </a:rPr>
              <a:t>Acuerdos de Servicios RedCLARA</a:t>
            </a:r>
            <a:endParaRPr sz="1400" b="0" i="0" u="none" strike="noStrike" cap="none" dirty="0">
              <a:solidFill>
                <a:srgbClr val="000000"/>
              </a:solidFill>
              <a:latin typeface="Arial"/>
              <a:ea typeface="Arial"/>
              <a:cs typeface="Arial"/>
              <a:sym typeface="Arial"/>
            </a:endParaRPr>
          </a:p>
        </p:txBody>
      </p:sp>
      <p:cxnSp>
        <p:nvCxnSpPr>
          <p:cNvPr id="219" name="Google Shape;219;p6"/>
          <p:cNvCxnSpPr/>
          <p:nvPr/>
        </p:nvCxnSpPr>
        <p:spPr>
          <a:xfrm>
            <a:off x="750013" y="3016153"/>
            <a:ext cx="10891527" cy="0"/>
          </a:xfrm>
          <a:prstGeom prst="straightConnector1">
            <a:avLst/>
          </a:prstGeom>
          <a:noFill/>
          <a:ln w="9525" cap="flat" cmpd="sng">
            <a:solidFill>
              <a:schemeClr val="lt1"/>
            </a:solidFill>
            <a:prstDash val="solid"/>
            <a:round/>
            <a:headEnd type="none" w="sm" len="sm"/>
            <a:tailEnd type="none" w="sm" len="sm"/>
          </a:ln>
        </p:spPr>
      </p:cxnSp>
      <p:pic>
        <p:nvPicPr>
          <p:cNvPr id="220" name="Google Shape;220;p6"/>
          <p:cNvPicPr preferRelativeResize="0"/>
          <p:nvPr/>
        </p:nvPicPr>
        <p:blipFill rotWithShape="1">
          <a:blip r:embed="rId3">
            <a:alphaModFix/>
          </a:blip>
          <a:srcRect/>
          <a:stretch/>
        </p:blipFill>
        <p:spPr>
          <a:xfrm>
            <a:off x="5068786" y="2089854"/>
            <a:ext cx="2095692" cy="716249"/>
          </a:xfrm>
          <a:prstGeom prst="rect">
            <a:avLst/>
          </a:prstGeom>
          <a:noFill/>
          <a:ln>
            <a:noFill/>
          </a:ln>
        </p:spPr>
      </p:pic>
    </p:spTree>
    <p:extLst>
      <p:ext uri="{BB962C8B-B14F-4D97-AF65-F5344CB8AC3E}">
        <p14:creationId xmlns:p14="http://schemas.microsoft.com/office/powerpoint/2010/main" val="133977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3"/>
          <p:cNvPicPr preferRelativeResize="0">
            <a:picLocks noGrp="1"/>
          </p:cNvPicPr>
          <p:nvPr>
            <p:ph type="body" idx="1"/>
          </p:nvPr>
        </p:nvPicPr>
        <p:blipFill rotWithShape="1">
          <a:blip r:embed="rId3">
            <a:alphaModFix/>
          </a:blip>
          <a:srcRect/>
          <a:stretch/>
        </p:blipFill>
        <p:spPr>
          <a:xfrm>
            <a:off x="10080447" y="404883"/>
            <a:ext cx="1785900" cy="609600"/>
          </a:xfrm>
          <a:prstGeom prst="rect">
            <a:avLst/>
          </a:prstGeom>
          <a:noFill/>
          <a:ln>
            <a:noFill/>
          </a:ln>
        </p:spPr>
      </p:pic>
      <p:cxnSp>
        <p:nvCxnSpPr>
          <p:cNvPr id="161" name="Google Shape;161;p3"/>
          <p:cNvCxnSpPr/>
          <p:nvPr/>
        </p:nvCxnSpPr>
        <p:spPr>
          <a:xfrm>
            <a:off x="750013" y="962385"/>
            <a:ext cx="9164400" cy="0"/>
          </a:xfrm>
          <a:prstGeom prst="straightConnector1">
            <a:avLst/>
          </a:prstGeom>
          <a:noFill/>
          <a:ln w="9525" cap="flat" cmpd="sng">
            <a:solidFill>
              <a:srgbClr val="FF642B"/>
            </a:solidFill>
            <a:prstDash val="solid"/>
            <a:miter lim="800000"/>
            <a:headEnd type="none" w="sm" len="sm"/>
            <a:tailEnd type="none" w="sm" len="sm"/>
          </a:ln>
        </p:spPr>
      </p:cxnSp>
      <p:sp>
        <p:nvSpPr>
          <p:cNvPr id="162" name="Google Shape;162;p3"/>
          <p:cNvSpPr/>
          <p:nvPr/>
        </p:nvSpPr>
        <p:spPr>
          <a:xfrm>
            <a:off x="-102742" y="6719300"/>
            <a:ext cx="12441899" cy="171600"/>
          </a:xfrm>
          <a:prstGeom prst="rect">
            <a:avLst/>
          </a:prstGeom>
          <a:solidFill>
            <a:srgbClr val="FF642B"/>
          </a:solidFill>
          <a:ln w="12700" cap="flat" cmpd="sng">
            <a:solidFill>
              <a:srgbClr val="2F528F">
                <a:alpha val="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 name="Google Shape;163;p3"/>
          <p:cNvSpPr/>
          <p:nvPr/>
        </p:nvSpPr>
        <p:spPr>
          <a:xfrm>
            <a:off x="844731" y="3438860"/>
            <a:ext cx="10540500" cy="2103300"/>
          </a:xfrm>
          <a:prstGeom prst="rect">
            <a:avLst/>
          </a:prstGeom>
          <a:noFill/>
          <a:ln>
            <a:noFill/>
          </a:ln>
        </p:spPr>
        <p:txBody>
          <a:bodyPr spcFirstLastPara="1" wrap="square" lIns="91425" tIns="45700" rIns="91425" bIns="45700" anchor="t" anchorCtr="0">
            <a:spAutoFit/>
          </a:bodyPr>
          <a:lstStyle/>
          <a:p>
            <a:pPr marL="139700" marR="139700" lvl="0" indent="0" algn="ctr" rtl="0">
              <a:lnSpc>
                <a:spcPct val="110000"/>
              </a:lnSpc>
              <a:spcBef>
                <a:spcPts val="0"/>
              </a:spcBef>
              <a:spcAft>
                <a:spcPts val="0"/>
              </a:spcAft>
              <a:buClr>
                <a:srgbClr val="000000"/>
              </a:buClr>
              <a:buSzPts val="2400"/>
              <a:buFont typeface="Arial"/>
              <a:buNone/>
            </a:pPr>
            <a:r>
              <a:rPr lang="es-CL" sz="2400" b="0" i="0" u="none" strike="noStrike" cap="none">
                <a:solidFill>
                  <a:srgbClr val="000000"/>
                </a:solidFill>
                <a:latin typeface="Calibri"/>
                <a:ea typeface="Calibri"/>
                <a:cs typeface="Calibri"/>
                <a:sym typeface="Calibri"/>
              </a:rPr>
              <a:t>Nuestro principal objetivo es fortalecer la </a:t>
            </a:r>
            <a:r>
              <a:rPr lang="es-CL" sz="2400" b="1" i="0" u="none" strike="noStrike" cap="none">
                <a:solidFill>
                  <a:srgbClr val="000000"/>
                </a:solidFill>
                <a:latin typeface="Calibri"/>
                <a:ea typeface="Calibri"/>
                <a:cs typeface="Calibri"/>
                <a:sym typeface="Calibri"/>
              </a:rPr>
              <a:t>transformación digital</a:t>
            </a:r>
            <a:r>
              <a:rPr lang="es-CL" sz="2400" b="0" i="0" u="none" strike="noStrike" cap="none">
                <a:solidFill>
                  <a:srgbClr val="000000"/>
                </a:solidFill>
                <a:latin typeface="Calibri"/>
                <a:ea typeface="Calibri"/>
                <a:cs typeface="Calibri"/>
                <a:sym typeface="Calibri"/>
              </a:rPr>
              <a:t> y el desarrollo de la ciencia, la educación, la cultura y la innovación en América Latina a través del uso innovador de redes avanzadas y apoyando a Redes Nacionales de Investigación y Educación (RNIE) y de Redes Virtuales de Investigación y Educación (vRNIE) en el establecimiento de un modelo sustentable en el tiempo.</a:t>
            </a:r>
            <a:endParaRPr sz="2400" b="1" i="0" u="none" strike="noStrike" cap="none">
              <a:solidFill>
                <a:srgbClr val="FF642B"/>
              </a:solidFill>
              <a:latin typeface="Calibri"/>
              <a:ea typeface="Calibri"/>
              <a:cs typeface="Calibri"/>
              <a:sym typeface="Calibri"/>
            </a:endParaRPr>
          </a:p>
        </p:txBody>
      </p:sp>
      <p:pic>
        <p:nvPicPr>
          <p:cNvPr id="164" name="Google Shape;164;p3"/>
          <p:cNvPicPr preferRelativeResize="0"/>
          <p:nvPr/>
        </p:nvPicPr>
        <p:blipFill rotWithShape="1">
          <a:blip r:embed="rId4">
            <a:alphaModFix/>
          </a:blip>
          <a:srcRect/>
          <a:stretch/>
        </p:blipFill>
        <p:spPr>
          <a:xfrm>
            <a:off x="5356852" y="1401176"/>
            <a:ext cx="1522676" cy="1522676"/>
          </a:xfrm>
          <a:prstGeom prst="rect">
            <a:avLst/>
          </a:prstGeom>
          <a:noFill/>
          <a:ln>
            <a:noFill/>
          </a:ln>
        </p:spPr>
      </p:pic>
      <p:pic>
        <p:nvPicPr>
          <p:cNvPr id="7" name="Google Shape;249;g5fdb44d8a9_0_132">
            <a:extLst>
              <a:ext uri="{FF2B5EF4-FFF2-40B4-BE49-F238E27FC236}">
                <a16:creationId xmlns:a16="http://schemas.microsoft.com/office/drawing/2014/main" id="{F727C61A-3FF0-0C44-ADE6-CE3C2ADFE21A}"/>
              </a:ext>
            </a:extLst>
          </p:cNvPr>
          <p:cNvPicPr preferRelativeResize="0"/>
          <p:nvPr/>
        </p:nvPicPr>
        <p:blipFill>
          <a:blip r:embed="rId5">
            <a:alphaModFix/>
          </a:blip>
          <a:stretch>
            <a:fillRect/>
          </a:stretch>
        </p:blipFill>
        <p:spPr>
          <a:xfrm>
            <a:off x="325653" y="312626"/>
            <a:ext cx="1715301" cy="10885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g7ba28fac8b_0_30"/>
          <p:cNvPicPr preferRelativeResize="0"/>
          <p:nvPr/>
        </p:nvPicPr>
        <p:blipFill rotWithShape="1">
          <a:blip r:embed="rId3">
            <a:alphaModFix/>
          </a:blip>
          <a:srcRect/>
          <a:stretch/>
        </p:blipFill>
        <p:spPr>
          <a:xfrm>
            <a:off x="-757238" y="-457200"/>
            <a:ext cx="13706475" cy="7772400"/>
          </a:xfrm>
          <a:prstGeom prst="rect">
            <a:avLst/>
          </a:prstGeom>
          <a:noFill/>
          <a:ln>
            <a:noFill/>
          </a:ln>
        </p:spPr>
      </p:pic>
      <p:sp>
        <p:nvSpPr>
          <p:cNvPr id="226" name="Google Shape;226;g7ba28fac8b_0_30"/>
          <p:cNvSpPr/>
          <p:nvPr/>
        </p:nvSpPr>
        <p:spPr>
          <a:xfrm>
            <a:off x="2101900" y="966575"/>
            <a:ext cx="8008800" cy="49557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7" name="Google Shape;227;g7ba28fac8b_0_30"/>
          <p:cNvSpPr txBox="1"/>
          <p:nvPr/>
        </p:nvSpPr>
        <p:spPr>
          <a:xfrm>
            <a:off x="2101900" y="1757525"/>
            <a:ext cx="8008800" cy="3373800"/>
          </a:xfrm>
          <a:prstGeom prst="rect">
            <a:avLst/>
          </a:prstGeom>
          <a:noFill/>
          <a:ln>
            <a:noFill/>
          </a:ln>
        </p:spPr>
        <p:txBody>
          <a:bodyPr spcFirstLastPara="1" wrap="square" lIns="91425" tIns="45700" rIns="91425" bIns="45700" anchor="t" anchorCtr="0">
            <a:noAutofit/>
          </a:bodyPr>
          <a:lstStyle/>
          <a:p>
            <a:pPr marL="0" marR="139700" lvl="0" indent="0" algn="ctr" rtl="0">
              <a:lnSpc>
                <a:spcPct val="115000"/>
              </a:lnSpc>
              <a:spcBef>
                <a:spcPts val="0"/>
              </a:spcBef>
              <a:spcAft>
                <a:spcPts val="0"/>
              </a:spcAft>
              <a:buClr>
                <a:schemeClr val="dk1"/>
              </a:buClr>
              <a:buSzPts val="1100"/>
              <a:buFont typeface="Arial"/>
              <a:buNone/>
            </a:pPr>
            <a:r>
              <a:rPr lang="es-CL" sz="3000" b="0" i="0" u="none" strike="noStrike" cap="none">
                <a:solidFill>
                  <a:srgbClr val="FFFFFF"/>
                </a:solidFill>
                <a:latin typeface="Calibri"/>
                <a:ea typeface="Calibri"/>
                <a:cs typeface="Calibri"/>
                <a:sym typeface="Calibri"/>
              </a:rPr>
              <a:t>Los Acuerdos RedCLARA posibilitan el establecimiento de un </a:t>
            </a:r>
            <a:r>
              <a:rPr lang="es-CL" sz="3000" b="1" i="0" u="none" strike="noStrike" cap="none">
                <a:solidFill>
                  <a:srgbClr val="FFFFFF"/>
                </a:solidFill>
                <a:latin typeface="Calibri"/>
                <a:ea typeface="Calibri"/>
                <a:cs typeface="Calibri"/>
                <a:sym typeface="Calibri"/>
              </a:rPr>
              <a:t>marco legal</a:t>
            </a:r>
            <a:r>
              <a:rPr lang="es-CL" sz="3000" b="0" i="0" u="none" strike="noStrike" cap="none">
                <a:solidFill>
                  <a:srgbClr val="FFFFFF"/>
                </a:solidFill>
                <a:latin typeface="Calibri"/>
                <a:ea typeface="Calibri"/>
                <a:cs typeface="Calibri"/>
                <a:sym typeface="Calibri"/>
              </a:rPr>
              <a:t> que permit</a:t>
            </a:r>
            <a:r>
              <a:rPr lang="es-CL" sz="3000">
                <a:solidFill>
                  <a:srgbClr val="FFFFFF"/>
                </a:solidFill>
                <a:latin typeface="Calibri"/>
                <a:ea typeface="Calibri"/>
                <a:cs typeface="Calibri"/>
                <a:sym typeface="Calibri"/>
              </a:rPr>
              <a:t>e</a:t>
            </a:r>
            <a:r>
              <a:rPr lang="es-CL" sz="3000" b="0" i="0" u="none" strike="noStrike" cap="none">
                <a:solidFill>
                  <a:srgbClr val="FFFFFF"/>
                </a:solidFill>
                <a:latin typeface="Calibri"/>
                <a:ea typeface="Calibri"/>
                <a:cs typeface="Calibri"/>
                <a:sym typeface="Calibri"/>
              </a:rPr>
              <a:t> a trav</a:t>
            </a:r>
            <a:r>
              <a:rPr lang="es-CL" sz="3000">
                <a:solidFill>
                  <a:srgbClr val="FFFFFF"/>
                </a:solidFill>
                <a:latin typeface="Calibri"/>
                <a:ea typeface="Calibri"/>
                <a:cs typeface="Calibri"/>
                <a:sym typeface="Calibri"/>
              </a:rPr>
              <a:t>és de CUDI,</a:t>
            </a:r>
            <a:r>
              <a:rPr lang="es-CL" sz="3000" b="0" i="0" u="none" strike="noStrike" cap="none">
                <a:solidFill>
                  <a:srgbClr val="FFFFFF"/>
                </a:solidFill>
                <a:latin typeface="Calibri"/>
                <a:ea typeface="Calibri"/>
                <a:cs typeface="Calibri"/>
                <a:sym typeface="Calibri"/>
              </a:rPr>
              <a:t> acceder a las Instituciones de E</a:t>
            </a:r>
            <a:r>
              <a:rPr lang="es-CL" sz="3000">
                <a:solidFill>
                  <a:srgbClr val="FFFFFF"/>
                </a:solidFill>
                <a:latin typeface="Calibri"/>
                <a:ea typeface="Calibri"/>
                <a:cs typeface="Calibri"/>
                <a:sym typeface="Calibri"/>
              </a:rPr>
              <a:t>ducación </a:t>
            </a:r>
            <a:r>
              <a:rPr lang="es-CL" sz="3000" b="0" i="0" u="none" strike="noStrike" cap="none">
                <a:solidFill>
                  <a:srgbClr val="FFFFFF"/>
                </a:solidFill>
                <a:latin typeface="Calibri"/>
                <a:ea typeface="Calibri"/>
                <a:cs typeface="Calibri"/>
                <a:sym typeface="Calibri"/>
              </a:rPr>
              <a:t>Superior</a:t>
            </a:r>
            <a:r>
              <a:rPr lang="es-CL" sz="3000">
                <a:solidFill>
                  <a:srgbClr val="FFFFFF"/>
                </a:solidFill>
                <a:latin typeface="Calibri"/>
                <a:ea typeface="Calibri"/>
                <a:cs typeface="Calibri"/>
                <a:sym typeface="Calibri"/>
              </a:rPr>
              <a:t> miembros a</a:t>
            </a:r>
            <a:r>
              <a:rPr lang="es-CL" sz="3000" b="0" i="0" u="none" strike="noStrike" cap="none">
                <a:solidFill>
                  <a:srgbClr val="FFFFFF"/>
                </a:solidFill>
                <a:latin typeface="Calibri"/>
                <a:ea typeface="Calibri"/>
                <a:cs typeface="Calibri"/>
                <a:sym typeface="Calibri"/>
              </a:rPr>
              <a:t> </a:t>
            </a:r>
            <a:r>
              <a:rPr lang="es-CL" sz="3000" b="1" i="0" u="none" strike="noStrike" cap="none">
                <a:solidFill>
                  <a:srgbClr val="FFFFFF"/>
                </a:solidFill>
                <a:latin typeface="Calibri"/>
                <a:ea typeface="Calibri"/>
                <a:cs typeface="Calibri"/>
                <a:sym typeface="Calibri"/>
              </a:rPr>
              <a:t>condiciones </a:t>
            </a:r>
            <a:r>
              <a:rPr lang="es-CL" sz="3000" b="1">
                <a:solidFill>
                  <a:srgbClr val="FFFFFF"/>
                </a:solidFill>
                <a:latin typeface="Calibri"/>
                <a:ea typeface="Calibri"/>
                <a:cs typeface="Calibri"/>
                <a:sym typeface="Calibri"/>
              </a:rPr>
              <a:t>favorables</a:t>
            </a:r>
            <a:r>
              <a:rPr lang="es-CL" sz="3000" b="0" i="0" u="none" strike="noStrike" cap="none">
                <a:solidFill>
                  <a:srgbClr val="FFFFFF"/>
                </a:solidFill>
                <a:latin typeface="Calibri"/>
                <a:ea typeface="Calibri"/>
                <a:cs typeface="Calibri"/>
                <a:sym typeface="Calibri"/>
              </a:rPr>
              <a:t> frente a algunas de las empresas </a:t>
            </a:r>
            <a:r>
              <a:rPr lang="es-CL" sz="3000">
                <a:solidFill>
                  <a:srgbClr val="FFFFFF"/>
                </a:solidFill>
                <a:latin typeface="Calibri"/>
                <a:ea typeface="Calibri"/>
                <a:cs typeface="Calibri"/>
                <a:sym typeface="Calibri"/>
              </a:rPr>
              <a:t>de tecnología líderes en el mercado</a:t>
            </a:r>
            <a:r>
              <a:rPr lang="es-CL" sz="3000" b="0" i="0" u="none" strike="noStrike" cap="none">
                <a:solidFill>
                  <a:srgbClr val="FFFFFF"/>
                </a:solidFill>
                <a:latin typeface="Calibri"/>
                <a:ea typeface="Calibri"/>
                <a:cs typeface="Calibri"/>
                <a:sym typeface="Calibri"/>
              </a:rPr>
              <a:t>.</a:t>
            </a:r>
            <a:endParaRPr sz="30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943420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14"/>
          <p:cNvPicPr preferRelativeResize="0"/>
          <p:nvPr/>
        </p:nvPicPr>
        <p:blipFill rotWithShape="1">
          <a:blip r:embed="rId3">
            <a:alphaModFix/>
          </a:blip>
          <a:srcRect b="14987"/>
          <a:stretch/>
        </p:blipFill>
        <p:spPr>
          <a:xfrm>
            <a:off x="-399646" y="1"/>
            <a:ext cx="5381894" cy="6857999"/>
          </a:xfrm>
          <a:prstGeom prst="rect">
            <a:avLst/>
          </a:prstGeom>
          <a:noFill/>
          <a:ln>
            <a:noFill/>
          </a:ln>
        </p:spPr>
      </p:pic>
      <p:sp>
        <p:nvSpPr>
          <p:cNvPr id="255" name="Google Shape;255;p14"/>
          <p:cNvSpPr/>
          <p:nvPr/>
        </p:nvSpPr>
        <p:spPr>
          <a:xfrm>
            <a:off x="4820700" y="0"/>
            <a:ext cx="7371300" cy="68580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56" name="Google Shape;256;p14"/>
          <p:cNvPicPr preferRelativeResize="0"/>
          <p:nvPr/>
        </p:nvPicPr>
        <p:blipFill rotWithShape="1">
          <a:blip r:embed="rId4">
            <a:alphaModFix/>
          </a:blip>
          <a:srcRect/>
          <a:stretch/>
        </p:blipFill>
        <p:spPr>
          <a:xfrm>
            <a:off x="10529367" y="343998"/>
            <a:ext cx="1277839" cy="436729"/>
          </a:xfrm>
          <a:prstGeom prst="rect">
            <a:avLst/>
          </a:prstGeom>
          <a:noFill/>
          <a:ln>
            <a:noFill/>
          </a:ln>
        </p:spPr>
      </p:pic>
      <p:sp>
        <p:nvSpPr>
          <p:cNvPr id="257" name="Google Shape;257;p14"/>
          <p:cNvSpPr/>
          <p:nvPr/>
        </p:nvSpPr>
        <p:spPr>
          <a:xfrm>
            <a:off x="5265318" y="2352736"/>
            <a:ext cx="6285900" cy="3901853"/>
          </a:xfrm>
          <a:prstGeom prst="rect">
            <a:avLst/>
          </a:prstGeom>
          <a:noFill/>
          <a:ln>
            <a:noFill/>
          </a:ln>
        </p:spPr>
        <p:txBody>
          <a:bodyPr spcFirstLastPara="1" wrap="square" lIns="91425" tIns="45700" rIns="91425" bIns="45700" anchor="t" anchorCtr="0">
            <a:noAutofit/>
          </a:bodyPr>
          <a:lstStyle/>
          <a:p>
            <a:pPr marL="0" marR="139700" lvl="0" indent="0" algn="ctr" rtl="0">
              <a:lnSpc>
                <a:spcPct val="115000"/>
              </a:lnSpc>
              <a:spcBef>
                <a:spcPts val="0"/>
              </a:spcBef>
              <a:spcAft>
                <a:spcPts val="0"/>
              </a:spcAft>
              <a:buNone/>
            </a:pPr>
            <a:r>
              <a:rPr lang="es-CL" sz="2600" b="0" i="0" u="none" strike="noStrike" cap="none" dirty="0">
                <a:solidFill>
                  <a:srgbClr val="FFFFFF"/>
                </a:solidFill>
                <a:latin typeface="Calibri"/>
                <a:ea typeface="Calibri"/>
                <a:cs typeface="Calibri"/>
                <a:sym typeface="Calibri"/>
              </a:rPr>
              <a:t>Este acuerdo brinda </a:t>
            </a:r>
            <a:r>
              <a:rPr lang="es-CL" sz="2600" b="1" i="0" u="none" strike="noStrike" cap="none" dirty="0">
                <a:solidFill>
                  <a:srgbClr val="FFFFFF"/>
                </a:solidFill>
                <a:latin typeface="Calibri"/>
                <a:ea typeface="Calibri"/>
                <a:cs typeface="Calibri"/>
                <a:sym typeface="Calibri"/>
              </a:rPr>
              <a:t>descuentos</a:t>
            </a:r>
            <a:r>
              <a:rPr lang="es-CL" sz="2600" b="0" i="0" u="none" strike="noStrike" cap="none" dirty="0">
                <a:solidFill>
                  <a:srgbClr val="FFFFFF"/>
                </a:solidFill>
                <a:latin typeface="Calibri"/>
                <a:ea typeface="Calibri"/>
                <a:cs typeface="Calibri"/>
                <a:sym typeface="Calibri"/>
              </a:rPr>
              <a:t> en productos y servicios Cisco, además de la compra de nuevas licencias y renovación de:</a:t>
            </a:r>
            <a:endParaRPr sz="2600" b="0" i="0" u="none" strike="noStrike" cap="none" dirty="0">
              <a:solidFill>
                <a:srgbClr val="FFFFFF"/>
              </a:solidFill>
              <a:latin typeface="Calibri"/>
              <a:ea typeface="Calibri"/>
              <a:cs typeface="Calibri"/>
              <a:sym typeface="Calibri"/>
            </a:endParaRPr>
          </a:p>
          <a:p>
            <a:pPr marL="457200" marR="139700" lvl="0" indent="-393700">
              <a:lnSpc>
                <a:spcPct val="115000"/>
              </a:lnSpc>
              <a:buClr>
                <a:srgbClr val="FFFFFF"/>
              </a:buClr>
              <a:buSzPts val="2600"/>
              <a:buFont typeface="Calibri"/>
              <a:buChar char="●"/>
            </a:pPr>
            <a:r>
              <a:rPr lang="es-ES" sz="2600" dirty="0">
                <a:solidFill>
                  <a:srgbClr val="FFFFFF"/>
                </a:solidFill>
                <a:latin typeface="Calibri"/>
                <a:cs typeface="Calibri"/>
              </a:rPr>
              <a:t>Cisco Webex Meetings</a:t>
            </a:r>
          </a:p>
          <a:p>
            <a:pPr marL="457200" marR="139700" lvl="0" indent="-393700">
              <a:lnSpc>
                <a:spcPct val="115000"/>
              </a:lnSpc>
              <a:buClr>
                <a:srgbClr val="FFFFFF"/>
              </a:buClr>
              <a:buSzPts val="2600"/>
              <a:buFont typeface="Calibri"/>
              <a:buChar char="●"/>
            </a:pPr>
            <a:r>
              <a:rPr lang="es-ES" sz="2600" dirty="0">
                <a:solidFill>
                  <a:srgbClr val="FFFFFF"/>
                </a:solidFill>
                <a:latin typeface="Calibri"/>
                <a:cs typeface="Calibri"/>
              </a:rPr>
              <a:t>Cisco Webex Calling (incluidos Webex Teams y Webex Calling)</a:t>
            </a:r>
          </a:p>
          <a:p>
            <a:pPr marL="457200" marR="139700" lvl="0" indent="-393700">
              <a:lnSpc>
                <a:spcPct val="115000"/>
              </a:lnSpc>
              <a:buClr>
                <a:srgbClr val="FFFFFF"/>
              </a:buClr>
              <a:buSzPts val="2600"/>
              <a:buFont typeface="Calibri"/>
              <a:buChar char="●"/>
            </a:pPr>
            <a:r>
              <a:rPr lang="es-ES" sz="2600" dirty="0">
                <a:solidFill>
                  <a:srgbClr val="FFFFFF"/>
                </a:solidFill>
                <a:latin typeface="Calibri"/>
                <a:cs typeface="Calibri"/>
              </a:rPr>
              <a:t>Cisco Unified Communications Manager </a:t>
            </a:r>
          </a:p>
          <a:p>
            <a:pPr marL="457200" marR="139700" lvl="0" indent="-393700">
              <a:lnSpc>
                <a:spcPct val="115000"/>
              </a:lnSpc>
              <a:buClr>
                <a:srgbClr val="FFFFFF"/>
              </a:buClr>
              <a:buSzPts val="2600"/>
              <a:buFont typeface="Calibri"/>
              <a:buChar char="●"/>
            </a:pPr>
            <a:r>
              <a:rPr lang="es-ES" sz="2600" dirty="0">
                <a:solidFill>
                  <a:srgbClr val="FFFFFF"/>
                </a:solidFill>
                <a:latin typeface="Calibri"/>
                <a:cs typeface="Calibri"/>
              </a:rPr>
              <a:t>Cisco Meeting Server</a:t>
            </a:r>
            <a:r>
              <a:rPr lang="en-CL" sz="2600" dirty="0">
                <a:solidFill>
                  <a:srgbClr val="FFFFFF"/>
                </a:solidFill>
                <a:latin typeface="Calibri"/>
                <a:cs typeface="Calibri"/>
              </a:rPr>
              <a:t> </a:t>
            </a:r>
          </a:p>
          <a:p>
            <a:pPr marL="63500" marR="139700" lvl="0">
              <a:lnSpc>
                <a:spcPct val="115000"/>
              </a:lnSpc>
              <a:buClr>
                <a:srgbClr val="FFFFFF"/>
              </a:buClr>
              <a:buSzPts val="2600"/>
            </a:pPr>
            <a:endParaRPr lang="en-CL" sz="2600" dirty="0">
              <a:solidFill>
                <a:srgbClr val="FFFFFF"/>
              </a:solidFill>
              <a:latin typeface="Calibri"/>
              <a:cs typeface="Calibri"/>
              <a:sym typeface="Calibri"/>
            </a:endParaRPr>
          </a:p>
        </p:txBody>
      </p:sp>
      <p:sp>
        <p:nvSpPr>
          <p:cNvPr id="258" name="Google Shape;258;p14"/>
          <p:cNvSpPr txBox="1">
            <a:spLocks noGrp="1"/>
          </p:cNvSpPr>
          <p:nvPr>
            <p:ph type="title"/>
          </p:nvPr>
        </p:nvSpPr>
        <p:spPr>
          <a:xfrm>
            <a:off x="4982250" y="1124725"/>
            <a:ext cx="7048200" cy="624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alibri"/>
              <a:buNone/>
            </a:pPr>
            <a:r>
              <a:rPr lang="es-CL" sz="3600" b="1" i="0" u="none" strike="noStrike" cap="none" dirty="0">
                <a:solidFill>
                  <a:schemeClr val="lt1"/>
                </a:solidFill>
                <a:latin typeface="Arial"/>
                <a:ea typeface="Arial"/>
                <a:cs typeface="Arial"/>
                <a:sym typeface="Arial"/>
              </a:rPr>
              <a:t>Videoconferencias con  </a:t>
            </a:r>
            <a:br>
              <a:rPr lang="es-CL" sz="3600" b="1" i="0" u="none" strike="noStrike" cap="none" dirty="0">
                <a:solidFill>
                  <a:schemeClr val="lt1"/>
                </a:solidFill>
                <a:latin typeface="Arial"/>
                <a:ea typeface="Arial"/>
                <a:cs typeface="Arial"/>
                <a:sym typeface="Arial"/>
              </a:rPr>
            </a:br>
            <a:r>
              <a:rPr lang="es-CL" sz="3600" b="1" i="0" u="none" strike="noStrike" cap="none" dirty="0">
                <a:solidFill>
                  <a:schemeClr val="lt1"/>
                </a:solidFill>
                <a:latin typeface="Arial"/>
                <a:ea typeface="Arial"/>
                <a:cs typeface="Arial"/>
                <a:sym typeface="Arial"/>
              </a:rPr>
              <a:t>Cisco Webex</a:t>
            </a:r>
            <a:endParaRPr sz="4400" b="1" i="0" u="none" strike="noStrike" cap="none" dirty="0">
              <a:solidFill>
                <a:schemeClr val="lt1"/>
              </a:solidFill>
              <a:latin typeface="Arial"/>
              <a:ea typeface="Arial"/>
              <a:cs typeface="Arial"/>
              <a:sym typeface="Arial"/>
            </a:endParaRPr>
          </a:p>
        </p:txBody>
      </p:sp>
      <p:pic>
        <p:nvPicPr>
          <p:cNvPr id="7" name="Google Shape;249;g5fdb44d8a9_0_132">
            <a:extLst>
              <a:ext uri="{FF2B5EF4-FFF2-40B4-BE49-F238E27FC236}">
                <a16:creationId xmlns:a16="http://schemas.microsoft.com/office/drawing/2014/main" id="{AEA42656-9435-D94C-BAF0-8ABCA5670413}"/>
              </a:ext>
            </a:extLst>
          </p:cNvPr>
          <p:cNvPicPr preferRelativeResize="0"/>
          <p:nvPr/>
        </p:nvPicPr>
        <p:blipFill>
          <a:blip r:embed="rId5">
            <a:alphaModFix/>
          </a:blip>
          <a:stretch>
            <a:fillRect/>
          </a:stretch>
        </p:blipFill>
        <p:spPr>
          <a:xfrm>
            <a:off x="4819270" y="200678"/>
            <a:ext cx="1222547" cy="805465"/>
          </a:xfrm>
          <a:prstGeom prst="rect">
            <a:avLst/>
          </a:prstGeom>
          <a:noFill/>
          <a:ln>
            <a:noFill/>
          </a:ln>
        </p:spPr>
      </p:pic>
    </p:spTree>
    <p:extLst>
      <p:ext uri="{BB962C8B-B14F-4D97-AF65-F5344CB8AC3E}">
        <p14:creationId xmlns:p14="http://schemas.microsoft.com/office/powerpoint/2010/main" val="1184068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14"/>
          <p:cNvPicPr preferRelativeResize="0"/>
          <p:nvPr/>
        </p:nvPicPr>
        <p:blipFill rotWithShape="1">
          <a:blip r:embed="rId3">
            <a:alphaModFix/>
          </a:blip>
          <a:srcRect b="14987"/>
          <a:stretch/>
        </p:blipFill>
        <p:spPr>
          <a:xfrm>
            <a:off x="6826365" y="0"/>
            <a:ext cx="5381894" cy="6857999"/>
          </a:xfrm>
          <a:prstGeom prst="rect">
            <a:avLst/>
          </a:prstGeom>
          <a:noFill/>
          <a:ln>
            <a:noFill/>
          </a:ln>
        </p:spPr>
      </p:pic>
      <p:sp>
        <p:nvSpPr>
          <p:cNvPr id="255" name="Google Shape;255;p14"/>
          <p:cNvSpPr/>
          <p:nvPr/>
        </p:nvSpPr>
        <p:spPr>
          <a:xfrm>
            <a:off x="0" y="0"/>
            <a:ext cx="7371300" cy="68580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pic>
        <p:nvPicPr>
          <p:cNvPr id="256" name="Google Shape;256;p14"/>
          <p:cNvPicPr preferRelativeResize="0"/>
          <p:nvPr/>
        </p:nvPicPr>
        <p:blipFill rotWithShape="1">
          <a:blip r:embed="rId4">
            <a:alphaModFix/>
          </a:blip>
          <a:srcRect/>
          <a:stretch/>
        </p:blipFill>
        <p:spPr>
          <a:xfrm>
            <a:off x="384794" y="343998"/>
            <a:ext cx="1277839" cy="436729"/>
          </a:xfrm>
          <a:prstGeom prst="rect">
            <a:avLst/>
          </a:prstGeom>
          <a:noFill/>
          <a:ln>
            <a:noFill/>
          </a:ln>
        </p:spPr>
      </p:pic>
      <p:sp>
        <p:nvSpPr>
          <p:cNvPr id="257" name="Google Shape;257;p14"/>
          <p:cNvSpPr/>
          <p:nvPr/>
        </p:nvSpPr>
        <p:spPr>
          <a:xfrm>
            <a:off x="431555" y="2049212"/>
            <a:ext cx="6285900" cy="3901853"/>
          </a:xfrm>
          <a:prstGeom prst="rect">
            <a:avLst/>
          </a:prstGeom>
          <a:noFill/>
          <a:ln>
            <a:noFill/>
          </a:ln>
        </p:spPr>
        <p:txBody>
          <a:bodyPr spcFirstLastPara="1" wrap="square" lIns="91425" tIns="45700" rIns="91425" bIns="45700" anchor="t" anchorCtr="0">
            <a:noAutofit/>
          </a:bodyPr>
          <a:lstStyle/>
          <a:p>
            <a:pPr marL="0" marR="139700" lvl="0" indent="0" algn="ctr" rtl="0">
              <a:lnSpc>
                <a:spcPct val="115000"/>
              </a:lnSpc>
              <a:spcBef>
                <a:spcPts val="0"/>
              </a:spcBef>
              <a:spcAft>
                <a:spcPts val="0"/>
              </a:spcAft>
              <a:buNone/>
            </a:pPr>
            <a:endParaRPr sz="2600" dirty="0">
              <a:solidFill>
                <a:srgbClr val="FFFFFF"/>
              </a:solidFill>
              <a:latin typeface="Calibri"/>
              <a:cs typeface="Calibri"/>
              <a:sym typeface="Calibri"/>
            </a:endParaRPr>
          </a:p>
        </p:txBody>
      </p:sp>
      <p:sp>
        <p:nvSpPr>
          <p:cNvPr id="258" name="Google Shape;258;p14"/>
          <p:cNvSpPr txBox="1">
            <a:spLocks noGrp="1"/>
          </p:cNvSpPr>
          <p:nvPr>
            <p:ph type="title"/>
          </p:nvPr>
        </p:nvSpPr>
        <p:spPr>
          <a:xfrm>
            <a:off x="161550" y="1078904"/>
            <a:ext cx="7048200" cy="624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alibri"/>
              <a:buNone/>
            </a:pPr>
            <a:r>
              <a:rPr lang="es-CL" sz="3600" b="1" i="0" u="none" strike="noStrike" cap="none" dirty="0">
                <a:solidFill>
                  <a:schemeClr val="lt1"/>
                </a:solidFill>
                <a:latin typeface="Arial"/>
                <a:ea typeface="Arial"/>
                <a:cs typeface="Arial"/>
                <a:sym typeface="Arial"/>
              </a:rPr>
              <a:t>Videoconferencias con Webex</a:t>
            </a:r>
            <a:endParaRPr sz="4400" b="1" i="0" u="none" strike="noStrike" cap="none" dirty="0">
              <a:solidFill>
                <a:schemeClr val="lt1"/>
              </a:solidFill>
              <a:latin typeface="Arial"/>
              <a:ea typeface="Arial"/>
              <a:cs typeface="Arial"/>
              <a:sym typeface="Arial"/>
            </a:endParaRPr>
          </a:p>
        </p:txBody>
      </p:sp>
      <p:sp>
        <p:nvSpPr>
          <p:cNvPr id="8" name="Google Shape;246;g5fdb44d8a9_0_132">
            <a:extLst>
              <a:ext uri="{FF2B5EF4-FFF2-40B4-BE49-F238E27FC236}">
                <a16:creationId xmlns:a16="http://schemas.microsoft.com/office/drawing/2014/main" id="{8D3FB323-B5CD-F94C-95B0-32A63796351D}"/>
              </a:ext>
            </a:extLst>
          </p:cNvPr>
          <p:cNvSpPr/>
          <p:nvPr/>
        </p:nvSpPr>
        <p:spPr>
          <a:xfrm>
            <a:off x="565001" y="2001681"/>
            <a:ext cx="6285901"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s-CL" sz="2400" b="0" i="0" u="none" strike="noStrike" cap="none" dirty="0">
                <a:solidFill>
                  <a:srgbClr val="FFFFFF"/>
                </a:solidFill>
                <a:latin typeface="Calibri"/>
                <a:ea typeface="Calibri"/>
                <a:cs typeface="Calibri"/>
                <a:sym typeface="Calibri"/>
              </a:rPr>
              <a:t>El Acuerdo de Cisco con RedCLARA incluye:</a:t>
            </a: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Calibri"/>
              <a:ea typeface="Calibri"/>
              <a:cs typeface="Calibri"/>
              <a:sym typeface="Calibri"/>
            </a:endParaRPr>
          </a:p>
          <a:p>
            <a:pPr marL="457200" marR="0" lvl="0" indent="-368300" algn="l" rtl="0">
              <a:lnSpc>
                <a:spcPct val="100000"/>
              </a:lnSpc>
              <a:spcBef>
                <a:spcPts val="100"/>
              </a:spcBef>
              <a:spcAft>
                <a:spcPts val="0"/>
              </a:spcAft>
              <a:buClr>
                <a:srgbClr val="FFFFFF"/>
              </a:buClr>
              <a:buSzPts val="2200"/>
              <a:buFont typeface="Calibri"/>
              <a:buChar char="●"/>
            </a:pPr>
            <a:r>
              <a:rPr lang="es-CL" sz="2400" b="1" dirty="0">
                <a:solidFill>
                  <a:srgbClr val="FFFFFF"/>
                </a:solidFill>
                <a:latin typeface="Calibri"/>
                <a:ea typeface="Calibri"/>
                <a:cs typeface="Calibri"/>
                <a:sym typeface="Calibri"/>
              </a:rPr>
              <a:t>Descuentos  </a:t>
            </a:r>
            <a:r>
              <a:rPr lang="es-CL" sz="2400" dirty="0">
                <a:solidFill>
                  <a:srgbClr val="FFFFFF"/>
                </a:solidFill>
                <a:latin typeface="Calibri"/>
                <a:ea typeface="Calibri"/>
                <a:cs typeface="Calibri"/>
                <a:sym typeface="Calibri"/>
              </a:rPr>
              <a:t>en Cisco Webex Meetings</a:t>
            </a:r>
          </a:p>
          <a:p>
            <a:pPr marL="457200" marR="0" lvl="0" indent="-368300" algn="l" rtl="0">
              <a:lnSpc>
                <a:spcPct val="100000"/>
              </a:lnSpc>
              <a:spcBef>
                <a:spcPts val="100"/>
              </a:spcBef>
              <a:spcAft>
                <a:spcPts val="0"/>
              </a:spcAft>
              <a:buClr>
                <a:srgbClr val="FFFFFF"/>
              </a:buClr>
              <a:buSzPts val="2200"/>
              <a:buFont typeface="Calibri"/>
              <a:buChar char="●"/>
            </a:pPr>
            <a:r>
              <a:rPr lang="es-CL" sz="2400" i="0" u="none" strike="noStrike" cap="none" dirty="0">
                <a:solidFill>
                  <a:srgbClr val="FFFFFF"/>
                </a:solidFill>
                <a:latin typeface="Calibri"/>
                <a:ea typeface="Calibri"/>
                <a:cs typeface="Calibri"/>
                <a:sym typeface="Calibri"/>
              </a:rPr>
              <a:t>Asesoría RedCLARA desde cero.</a:t>
            </a:r>
            <a:endParaRPr sz="2400" i="0" u="none" strike="noStrike" cap="none" dirty="0">
              <a:solidFill>
                <a:srgbClr val="FFFFFF"/>
              </a:solidFill>
              <a:latin typeface="Calibri"/>
              <a:ea typeface="Calibri"/>
              <a:cs typeface="Calibri"/>
              <a:sym typeface="Calibri"/>
            </a:endParaRPr>
          </a:p>
          <a:p>
            <a:pPr marL="457200" marR="0" lvl="0" indent="-368300" algn="l" rtl="0">
              <a:lnSpc>
                <a:spcPct val="100000"/>
              </a:lnSpc>
              <a:spcBef>
                <a:spcPts val="100"/>
              </a:spcBef>
              <a:spcAft>
                <a:spcPts val="0"/>
              </a:spcAft>
              <a:buClr>
                <a:srgbClr val="FFFFFF"/>
              </a:buClr>
              <a:buSzPts val="2200"/>
              <a:buFont typeface="Calibri"/>
              <a:buChar char="●"/>
            </a:pPr>
            <a:r>
              <a:rPr lang="es-CL" sz="2400" b="0" i="0" u="none" strike="noStrike" cap="none" dirty="0">
                <a:solidFill>
                  <a:srgbClr val="FFFFFF"/>
                </a:solidFill>
                <a:latin typeface="Calibri"/>
                <a:ea typeface="Calibri"/>
                <a:cs typeface="Calibri"/>
                <a:sym typeface="Calibri"/>
              </a:rPr>
              <a:t>Proceso</a:t>
            </a:r>
            <a:r>
              <a:rPr lang="es-CL" sz="2400" b="1" i="0" u="none" strike="noStrike" cap="none" dirty="0">
                <a:solidFill>
                  <a:srgbClr val="FFFFFF"/>
                </a:solidFill>
                <a:latin typeface="Calibri"/>
                <a:ea typeface="Calibri"/>
                <a:cs typeface="Calibri"/>
                <a:sym typeface="Calibri"/>
              </a:rPr>
              <a:t> </a:t>
            </a:r>
            <a:r>
              <a:rPr lang="es-CL" sz="2400" b="0" i="0" u="none" strike="noStrike" cap="none" dirty="0">
                <a:solidFill>
                  <a:srgbClr val="FFFFFF"/>
                </a:solidFill>
                <a:latin typeface="Calibri"/>
                <a:ea typeface="Calibri"/>
                <a:cs typeface="Calibri"/>
                <a:sym typeface="Calibri"/>
              </a:rPr>
              <a:t>de</a:t>
            </a:r>
            <a:r>
              <a:rPr lang="es-CL" sz="2400" b="1" i="0" u="none" strike="noStrike" cap="none" dirty="0">
                <a:solidFill>
                  <a:srgbClr val="FFFFFF"/>
                </a:solidFill>
                <a:latin typeface="Calibri"/>
                <a:ea typeface="Calibri"/>
                <a:cs typeface="Calibri"/>
                <a:sym typeface="Calibri"/>
              </a:rPr>
              <a:t> facturación local personalizada.</a:t>
            </a:r>
          </a:p>
          <a:p>
            <a:pPr marL="457200" marR="0" lvl="0" indent="-368300" algn="l" rtl="0">
              <a:lnSpc>
                <a:spcPct val="100000"/>
              </a:lnSpc>
              <a:spcBef>
                <a:spcPts val="100"/>
              </a:spcBef>
              <a:spcAft>
                <a:spcPts val="0"/>
              </a:spcAft>
              <a:buClr>
                <a:srgbClr val="FFFFFF"/>
              </a:buClr>
              <a:buSzPts val="2200"/>
              <a:buFont typeface="Calibri"/>
              <a:buChar char="●"/>
            </a:pPr>
            <a:r>
              <a:rPr lang="es-CL" sz="2400" dirty="0">
                <a:solidFill>
                  <a:srgbClr val="FFFFFF"/>
                </a:solidFill>
                <a:latin typeface="Calibri"/>
                <a:ea typeface="Calibri"/>
                <a:cs typeface="Calibri"/>
                <a:sym typeface="Calibri"/>
              </a:rPr>
              <a:t>Modelo de capacitación y </a:t>
            </a:r>
            <a:r>
              <a:rPr lang="es-CL" sz="2400" b="1" dirty="0">
                <a:solidFill>
                  <a:srgbClr val="FFFFFF"/>
                </a:solidFill>
                <a:latin typeface="Calibri"/>
                <a:ea typeface="Calibri"/>
                <a:cs typeface="Calibri"/>
                <a:sym typeface="Calibri"/>
              </a:rPr>
              <a:t>certificación Cisco </a:t>
            </a:r>
            <a:r>
              <a:rPr lang="es-CL" sz="2400" dirty="0">
                <a:solidFill>
                  <a:srgbClr val="FFFFFF"/>
                </a:solidFill>
                <a:latin typeface="Calibri"/>
                <a:ea typeface="Calibri"/>
                <a:cs typeface="Calibri"/>
                <a:sym typeface="Calibri"/>
              </a:rPr>
              <a:t>personalizado para cada RNIE.</a:t>
            </a:r>
          </a:p>
          <a:p>
            <a:pPr marL="457200" marR="0" lvl="0" indent="-368300" algn="l" rtl="0">
              <a:lnSpc>
                <a:spcPct val="100000"/>
              </a:lnSpc>
              <a:spcBef>
                <a:spcPts val="100"/>
              </a:spcBef>
              <a:spcAft>
                <a:spcPts val="0"/>
              </a:spcAft>
              <a:buClr>
                <a:srgbClr val="FFFFFF"/>
              </a:buClr>
              <a:buSzPts val="2200"/>
              <a:buFont typeface="Calibri"/>
              <a:buChar char="●"/>
            </a:pPr>
            <a:endParaRPr sz="2400" i="0" u="none" strike="noStrike" cap="none" dirty="0">
              <a:solidFill>
                <a:srgbClr val="FFFFFF"/>
              </a:solidFill>
              <a:latin typeface="Calibri"/>
              <a:ea typeface="Calibri"/>
              <a:cs typeface="Calibri"/>
              <a:sym typeface="Calibri"/>
            </a:endParaRPr>
          </a:p>
        </p:txBody>
      </p:sp>
      <p:pic>
        <p:nvPicPr>
          <p:cNvPr id="9" name="Google Shape;249;g5fdb44d8a9_0_132">
            <a:extLst>
              <a:ext uri="{FF2B5EF4-FFF2-40B4-BE49-F238E27FC236}">
                <a16:creationId xmlns:a16="http://schemas.microsoft.com/office/drawing/2014/main" id="{14FC0F60-77E3-CB41-8385-ED6FF44B14E6}"/>
              </a:ext>
            </a:extLst>
          </p:cNvPr>
          <p:cNvPicPr preferRelativeResize="0"/>
          <p:nvPr/>
        </p:nvPicPr>
        <p:blipFill>
          <a:blip r:embed="rId5">
            <a:alphaModFix/>
          </a:blip>
          <a:stretch>
            <a:fillRect/>
          </a:stretch>
        </p:blipFill>
        <p:spPr>
          <a:xfrm>
            <a:off x="5856333" y="200678"/>
            <a:ext cx="1222547" cy="805465"/>
          </a:xfrm>
          <a:prstGeom prst="rect">
            <a:avLst/>
          </a:prstGeom>
          <a:noFill/>
          <a:ln>
            <a:noFill/>
          </a:ln>
        </p:spPr>
      </p:pic>
    </p:spTree>
    <p:extLst>
      <p:ext uri="{BB962C8B-B14F-4D97-AF65-F5344CB8AC3E}">
        <p14:creationId xmlns:p14="http://schemas.microsoft.com/office/powerpoint/2010/main" val="2194645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11" descr="Imagen que contiene objeto&#10;&#10;Descripción generada automáticamente"/>
          <p:cNvPicPr preferRelativeResize="0"/>
          <p:nvPr/>
        </p:nvPicPr>
        <p:blipFill rotWithShape="1">
          <a:blip r:embed="rId3">
            <a:alphaModFix/>
          </a:blip>
          <a:srcRect l="36568" r="21509"/>
          <a:stretch/>
        </p:blipFill>
        <p:spPr>
          <a:xfrm>
            <a:off x="0" y="0"/>
            <a:ext cx="7442499" cy="6858000"/>
          </a:xfrm>
          <a:prstGeom prst="rect">
            <a:avLst/>
          </a:prstGeom>
          <a:noFill/>
          <a:ln>
            <a:noFill/>
          </a:ln>
        </p:spPr>
      </p:pic>
      <p:sp>
        <p:nvSpPr>
          <p:cNvPr id="233" name="Google Shape;233;p11"/>
          <p:cNvSpPr/>
          <p:nvPr/>
        </p:nvSpPr>
        <p:spPr>
          <a:xfrm>
            <a:off x="4484075" y="0"/>
            <a:ext cx="7708200" cy="68580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4" name="Google Shape;234;p11"/>
          <p:cNvSpPr txBox="1">
            <a:spLocks noGrp="1"/>
          </p:cNvSpPr>
          <p:nvPr>
            <p:ph type="title"/>
          </p:nvPr>
        </p:nvSpPr>
        <p:spPr>
          <a:xfrm>
            <a:off x="4838513" y="1181601"/>
            <a:ext cx="6999300" cy="466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s-CL" sz="4000" b="1" i="0" u="none" strike="noStrike" cap="none">
                <a:solidFill>
                  <a:schemeClr val="lt1"/>
                </a:solidFill>
                <a:latin typeface="Arial"/>
                <a:ea typeface="Arial"/>
                <a:cs typeface="Arial"/>
                <a:sym typeface="Arial"/>
              </a:rPr>
              <a:t>Amazon Web Services</a:t>
            </a:r>
            <a:endParaRPr sz="4000" b="1" i="0" u="none" strike="noStrike" cap="none">
              <a:solidFill>
                <a:schemeClr val="lt1"/>
              </a:solidFill>
              <a:latin typeface="Arial"/>
              <a:ea typeface="Arial"/>
              <a:cs typeface="Arial"/>
              <a:sym typeface="Arial"/>
            </a:endParaRPr>
          </a:p>
        </p:txBody>
      </p:sp>
      <p:sp>
        <p:nvSpPr>
          <p:cNvPr id="235" name="Google Shape;235;p11"/>
          <p:cNvSpPr/>
          <p:nvPr/>
        </p:nvSpPr>
        <p:spPr>
          <a:xfrm>
            <a:off x="4839425" y="1860700"/>
            <a:ext cx="6997500" cy="1015800"/>
          </a:xfrm>
          <a:prstGeom prst="rect">
            <a:avLst/>
          </a:prstGeom>
          <a:noFill/>
          <a:ln>
            <a:noFill/>
          </a:ln>
        </p:spPr>
        <p:txBody>
          <a:bodyPr spcFirstLastPara="1" wrap="square" lIns="91425" tIns="45700" rIns="91425" bIns="45700" anchor="t" anchorCtr="0">
            <a:noAutofit/>
          </a:bodyPr>
          <a:lstStyle/>
          <a:p>
            <a:pPr marL="0" marR="139700" lvl="0" indent="0" algn="ctr" rtl="0">
              <a:lnSpc>
                <a:spcPct val="115000"/>
              </a:lnSpc>
              <a:spcBef>
                <a:spcPts val="0"/>
              </a:spcBef>
              <a:spcAft>
                <a:spcPts val="0"/>
              </a:spcAft>
              <a:buClr>
                <a:schemeClr val="dk1"/>
              </a:buClr>
              <a:buSzPts val="1100"/>
              <a:buFont typeface="Arial"/>
              <a:buNone/>
            </a:pPr>
            <a:r>
              <a:rPr lang="es-CL" sz="2400" b="0" i="0" u="none" strike="noStrike" cap="none" dirty="0">
                <a:solidFill>
                  <a:srgbClr val="FFFFFF"/>
                </a:solidFill>
                <a:latin typeface="Calibri"/>
                <a:ea typeface="Calibri"/>
                <a:cs typeface="Calibri"/>
                <a:sym typeface="Calibri"/>
              </a:rPr>
              <a:t>Este acuerdo permite la a</a:t>
            </a:r>
            <a:r>
              <a:rPr lang="es-CL" sz="2400" b="1" i="0" u="none" strike="noStrike" cap="none" dirty="0">
                <a:solidFill>
                  <a:srgbClr val="FFFFFF"/>
                </a:solidFill>
                <a:latin typeface="Calibri"/>
                <a:ea typeface="Calibri"/>
                <a:cs typeface="Calibri"/>
                <a:sym typeface="Calibri"/>
              </a:rPr>
              <a:t>gregación de la demanda regional</a:t>
            </a:r>
            <a:r>
              <a:rPr lang="es-CL" sz="2400" b="0" i="0" u="none" strike="noStrike" cap="none" dirty="0">
                <a:solidFill>
                  <a:srgbClr val="FFFFFF"/>
                </a:solidFill>
                <a:latin typeface="Calibri"/>
                <a:ea typeface="Calibri"/>
                <a:cs typeface="Calibri"/>
                <a:sym typeface="Calibri"/>
              </a:rPr>
              <a:t> para servicios de nube y procesamiento de datos que provee AWS con ingreso a través de Federación de Identidad, con lo que garantiza que los descuentos lleguen a las instituciones. Además se establecieron </a:t>
            </a:r>
            <a:r>
              <a:rPr lang="es-CL" sz="2400" b="1" i="0" u="none" strike="noStrike" cap="none" dirty="0">
                <a:solidFill>
                  <a:srgbClr val="FFFFFF"/>
                </a:solidFill>
                <a:latin typeface="Calibri"/>
                <a:ea typeface="Calibri"/>
                <a:cs typeface="Calibri"/>
                <a:sym typeface="Calibri"/>
              </a:rPr>
              <a:t>peerings</a:t>
            </a:r>
            <a:r>
              <a:rPr lang="es-CL" sz="2400" b="0" i="0" u="none" strike="noStrike" cap="none" dirty="0">
                <a:solidFill>
                  <a:srgbClr val="FFFFFF"/>
                </a:solidFill>
                <a:latin typeface="Calibri"/>
                <a:ea typeface="Calibri"/>
                <a:cs typeface="Calibri"/>
                <a:sym typeface="Calibri"/>
              </a:rPr>
              <a:t> de conectividad que permite a</a:t>
            </a:r>
            <a:r>
              <a:rPr lang="es-CL" sz="2400" dirty="0">
                <a:solidFill>
                  <a:srgbClr val="FFFFFF"/>
                </a:solidFill>
                <a:latin typeface="Calibri"/>
                <a:ea typeface="Calibri"/>
                <a:cs typeface="Calibri"/>
                <a:sym typeface="Calibri"/>
              </a:rPr>
              <a:t> </a:t>
            </a:r>
            <a:r>
              <a:rPr lang="es-CL" sz="2400" b="0" i="0" u="none" strike="noStrike" cap="none" dirty="0">
                <a:solidFill>
                  <a:srgbClr val="FFFFFF"/>
                </a:solidFill>
                <a:latin typeface="Calibri"/>
                <a:ea typeface="Calibri"/>
                <a:cs typeface="Calibri"/>
                <a:sym typeface="Calibri"/>
              </a:rPr>
              <a:t>la transferencia de datos con seguridad y sin el uso de internet comercial.</a:t>
            </a:r>
            <a:endParaRPr sz="2400" b="0" i="0" u="none" strike="noStrike" cap="none" dirty="0">
              <a:solidFill>
                <a:srgbClr val="FFFFFF"/>
              </a:solidFill>
              <a:latin typeface="Calibri"/>
              <a:ea typeface="Calibri"/>
              <a:cs typeface="Calibri"/>
              <a:sym typeface="Calibri"/>
            </a:endParaRPr>
          </a:p>
          <a:p>
            <a:pPr marL="0" marR="0" lvl="0" indent="0" algn="ctr" rtl="0">
              <a:lnSpc>
                <a:spcPct val="110000"/>
              </a:lnSpc>
              <a:spcBef>
                <a:spcPts val="0"/>
              </a:spcBef>
              <a:spcAft>
                <a:spcPts val="2300"/>
              </a:spcAft>
              <a:buClr>
                <a:srgbClr val="000000"/>
              </a:buClr>
              <a:buSzPts val="2400"/>
              <a:buFont typeface="Arial"/>
              <a:buNone/>
            </a:pPr>
            <a:endParaRPr sz="2400" b="0" i="0" u="none" strike="noStrike" cap="none" dirty="0">
              <a:solidFill>
                <a:schemeClr val="lt1"/>
              </a:solidFill>
              <a:latin typeface="Calibri"/>
              <a:ea typeface="Calibri"/>
              <a:cs typeface="Calibri"/>
              <a:sym typeface="Calibri"/>
            </a:endParaRPr>
          </a:p>
        </p:txBody>
      </p:sp>
      <p:pic>
        <p:nvPicPr>
          <p:cNvPr id="236" name="Google Shape;236;p11"/>
          <p:cNvPicPr preferRelativeResize="0"/>
          <p:nvPr/>
        </p:nvPicPr>
        <p:blipFill rotWithShape="1">
          <a:blip r:embed="rId4">
            <a:alphaModFix/>
          </a:blip>
          <a:srcRect/>
          <a:stretch/>
        </p:blipFill>
        <p:spPr>
          <a:xfrm>
            <a:off x="10559086" y="372436"/>
            <a:ext cx="1277839" cy="436729"/>
          </a:xfrm>
          <a:prstGeom prst="rect">
            <a:avLst/>
          </a:prstGeom>
          <a:noFill/>
          <a:ln>
            <a:noFill/>
          </a:ln>
        </p:spPr>
      </p:pic>
      <p:sp>
        <p:nvSpPr>
          <p:cNvPr id="237" name="Google Shape;237;p11"/>
          <p:cNvSpPr txBox="1"/>
          <p:nvPr/>
        </p:nvSpPr>
        <p:spPr>
          <a:xfrm>
            <a:off x="6135876" y="6241324"/>
            <a:ext cx="4404600" cy="46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s-CL" sz="1100" b="0" i="0" u="sng" strike="noStrike" cap="none" dirty="0">
                <a:solidFill>
                  <a:schemeClr val="bg1"/>
                </a:solidFill>
                <a:latin typeface="Arial"/>
                <a:ea typeface="Arial"/>
                <a:cs typeface="Arial"/>
                <a:sym typeface="Arial"/>
                <a:hlinkClick r:id="rId5">
                  <a:extLst>
                    <a:ext uri="{A12FA001-AC4F-418D-AE19-62706E023703}">
                      <ahyp:hlinkClr xmlns:ahyp="http://schemas.microsoft.com/office/drawing/2018/hyperlinkcolor" val="tx"/>
                    </a:ext>
                  </a:extLst>
                </a:hlinkClick>
              </a:rPr>
              <a:t>http://redclara.cloudhesivelatam.com/</a:t>
            </a:r>
            <a:endParaRPr sz="1400" b="0" i="0" u="none" strike="noStrike" cap="none" dirty="0">
              <a:solidFill>
                <a:schemeClr val="bg1"/>
              </a:solidFill>
              <a:latin typeface="Arial"/>
              <a:ea typeface="Arial"/>
              <a:cs typeface="Arial"/>
              <a:sym typeface="Arial"/>
            </a:endParaRPr>
          </a:p>
        </p:txBody>
      </p:sp>
      <p:pic>
        <p:nvPicPr>
          <p:cNvPr id="8" name="Google Shape;249;g5fdb44d8a9_0_132">
            <a:extLst>
              <a:ext uri="{FF2B5EF4-FFF2-40B4-BE49-F238E27FC236}">
                <a16:creationId xmlns:a16="http://schemas.microsoft.com/office/drawing/2014/main" id="{FA5D88E5-B6F5-4F40-BAE8-9419110773A2}"/>
              </a:ext>
            </a:extLst>
          </p:cNvPr>
          <p:cNvPicPr preferRelativeResize="0"/>
          <p:nvPr/>
        </p:nvPicPr>
        <p:blipFill>
          <a:blip r:embed="rId6">
            <a:alphaModFix/>
          </a:blip>
          <a:stretch>
            <a:fillRect/>
          </a:stretch>
        </p:blipFill>
        <p:spPr>
          <a:xfrm>
            <a:off x="4529343" y="200678"/>
            <a:ext cx="1222547" cy="805465"/>
          </a:xfrm>
          <a:prstGeom prst="rect">
            <a:avLst/>
          </a:prstGeom>
          <a:noFill/>
          <a:ln>
            <a:noFill/>
          </a:ln>
        </p:spPr>
      </p:pic>
    </p:spTree>
    <p:extLst>
      <p:ext uri="{BB962C8B-B14F-4D97-AF65-F5344CB8AC3E}">
        <p14:creationId xmlns:p14="http://schemas.microsoft.com/office/powerpoint/2010/main" val="3301838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g5fdb44d8a9_0_132" descr="Imagen que contiene objeto&#10;&#10;Descripción generada automáticamente"/>
          <p:cNvPicPr preferRelativeResize="0"/>
          <p:nvPr/>
        </p:nvPicPr>
        <p:blipFill rotWithShape="1">
          <a:blip r:embed="rId3">
            <a:alphaModFix/>
          </a:blip>
          <a:srcRect l="36568" r="21509"/>
          <a:stretch/>
        </p:blipFill>
        <p:spPr>
          <a:xfrm>
            <a:off x="4749500" y="0"/>
            <a:ext cx="7442499" cy="6858000"/>
          </a:xfrm>
          <a:prstGeom prst="rect">
            <a:avLst/>
          </a:prstGeom>
          <a:noFill/>
          <a:ln>
            <a:noFill/>
          </a:ln>
        </p:spPr>
      </p:pic>
      <p:sp>
        <p:nvSpPr>
          <p:cNvPr id="244" name="Google Shape;244;g5fdb44d8a9_0_132"/>
          <p:cNvSpPr/>
          <p:nvPr/>
        </p:nvSpPr>
        <p:spPr>
          <a:xfrm>
            <a:off x="0" y="0"/>
            <a:ext cx="7708200" cy="68580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CL" sz="1400" b="0" i="0" u="none" strike="noStrike" cap="none">
                <a:solidFill>
                  <a:schemeClr val="lt1"/>
                </a:solidFill>
                <a:latin typeface="Arial"/>
                <a:ea typeface="Arial"/>
                <a:cs typeface="Arial"/>
                <a:sym typeface="Arial"/>
              </a:rPr>
              <a:t>.</a:t>
            </a:r>
            <a:endParaRPr sz="1400" b="0" i="0" u="none" strike="noStrike" cap="none">
              <a:solidFill>
                <a:schemeClr val="lt1"/>
              </a:solidFill>
              <a:latin typeface="Arial"/>
              <a:ea typeface="Arial"/>
              <a:cs typeface="Arial"/>
              <a:sym typeface="Arial"/>
            </a:endParaRPr>
          </a:p>
        </p:txBody>
      </p:sp>
      <p:sp>
        <p:nvSpPr>
          <p:cNvPr id="245" name="Google Shape;245;g5fdb44d8a9_0_132"/>
          <p:cNvSpPr txBox="1">
            <a:spLocks noGrp="1"/>
          </p:cNvSpPr>
          <p:nvPr>
            <p:ph type="title"/>
          </p:nvPr>
        </p:nvSpPr>
        <p:spPr>
          <a:xfrm>
            <a:off x="354438" y="939801"/>
            <a:ext cx="6999300" cy="466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s-CL" sz="4000" b="1" i="0" u="none" strike="noStrike" cap="none">
                <a:solidFill>
                  <a:schemeClr val="lt1"/>
                </a:solidFill>
                <a:latin typeface="Arial"/>
                <a:ea typeface="Arial"/>
                <a:cs typeface="Arial"/>
                <a:sym typeface="Arial"/>
              </a:rPr>
              <a:t>Amazon Web Services</a:t>
            </a:r>
            <a:endParaRPr sz="4000" b="1" i="0" u="none" strike="noStrike" cap="none">
              <a:solidFill>
                <a:schemeClr val="lt1"/>
              </a:solidFill>
              <a:latin typeface="Arial"/>
              <a:ea typeface="Arial"/>
              <a:cs typeface="Arial"/>
              <a:sym typeface="Arial"/>
            </a:endParaRPr>
          </a:p>
        </p:txBody>
      </p:sp>
      <p:sp>
        <p:nvSpPr>
          <p:cNvPr id="246" name="Google Shape;246;g5fdb44d8a9_0_132"/>
          <p:cNvSpPr/>
          <p:nvPr/>
        </p:nvSpPr>
        <p:spPr>
          <a:xfrm>
            <a:off x="185988" y="1944935"/>
            <a:ext cx="73362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s-CL" sz="2300" b="0" i="0" u="none" strike="noStrike" cap="none" dirty="0">
                <a:solidFill>
                  <a:srgbClr val="FFFFFF"/>
                </a:solidFill>
                <a:latin typeface="Calibri"/>
                <a:ea typeface="Calibri"/>
                <a:cs typeface="Calibri"/>
                <a:sym typeface="Calibri"/>
              </a:rPr>
              <a:t>Amazon está implementando Acuerdos con RedCLARA    que incluyen:</a:t>
            </a:r>
          </a:p>
          <a:p>
            <a:pPr marL="0" marR="0" lvl="0" indent="0" algn="ctr" rtl="0">
              <a:lnSpc>
                <a:spcPct val="100000"/>
              </a:lnSpc>
              <a:spcBef>
                <a:spcPts val="0"/>
              </a:spcBef>
              <a:spcAft>
                <a:spcPts val="0"/>
              </a:spcAft>
              <a:buClr>
                <a:srgbClr val="000000"/>
              </a:buClr>
              <a:buSzPts val="2400"/>
              <a:buFont typeface="Arial"/>
              <a:buNone/>
            </a:pPr>
            <a:endParaRPr sz="2300" b="0" i="0" u="none" strike="noStrike" cap="none" dirty="0">
              <a:solidFill>
                <a:srgbClr val="FFFFFF"/>
              </a:solidFill>
              <a:latin typeface="Calibri"/>
              <a:ea typeface="Calibri"/>
              <a:cs typeface="Calibri"/>
              <a:sym typeface="Calibri"/>
            </a:endParaRPr>
          </a:p>
          <a:p>
            <a:pPr marL="457200" marR="0" lvl="0" indent="-368300" algn="l" rtl="0">
              <a:lnSpc>
                <a:spcPct val="100000"/>
              </a:lnSpc>
              <a:spcBef>
                <a:spcPts val="100"/>
              </a:spcBef>
              <a:spcAft>
                <a:spcPts val="0"/>
              </a:spcAft>
              <a:buClr>
                <a:srgbClr val="FFFFFF"/>
              </a:buClr>
              <a:buSzPts val="2200"/>
              <a:buFont typeface="Calibri"/>
              <a:buChar char="●"/>
            </a:pPr>
            <a:r>
              <a:rPr lang="es-CL" sz="2200" b="0" i="0" u="none" strike="noStrike" cap="none" dirty="0">
                <a:solidFill>
                  <a:srgbClr val="FFFFFF"/>
                </a:solidFill>
                <a:latin typeface="Calibri"/>
                <a:ea typeface="Calibri"/>
                <a:cs typeface="Calibri"/>
                <a:sym typeface="Calibri"/>
              </a:rPr>
              <a:t>Conectividad a través de </a:t>
            </a:r>
            <a:r>
              <a:rPr lang="es-CL" sz="2200" b="1" i="0" u="none" strike="noStrike" cap="none" dirty="0">
                <a:solidFill>
                  <a:srgbClr val="FFFFFF"/>
                </a:solidFill>
                <a:latin typeface="Calibri"/>
                <a:ea typeface="Calibri"/>
                <a:cs typeface="Calibri"/>
                <a:sym typeface="Calibri"/>
              </a:rPr>
              <a:t>peering.</a:t>
            </a:r>
            <a:endParaRPr sz="2200" b="0" i="0" u="none" strike="noStrike" cap="none" dirty="0">
              <a:solidFill>
                <a:srgbClr val="FFFFFF"/>
              </a:solidFill>
              <a:latin typeface="Calibri"/>
              <a:ea typeface="Calibri"/>
              <a:cs typeface="Calibri"/>
              <a:sym typeface="Calibri"/>
            </a:endParaRPr>
          </a:p>
          <a:p>
            <a:pPr marL="457200" marR="0" lvl="0" indent="-368300" algn="l" rtl="0">
              <a:lnSpc>
                <a:spcPct val="100000"/>
              </a:lnSpc>
              <a:spcBef>
                <a:spcPts val="100"/>
              </a:spcBef>
              <a:spcAft>
                <a:spcPts val="0"/>
              </a:spcAft>
              <a:buClr>
                <a:srgbClr val="FFFFFF"/>
              </a:buClr>
              <a:buSzPts val="2200"/>
              <a:buFont typeface="Calibri"/>
              <a:buChar char="●"/>
            </a:pPr>
            <a:r>
              <a:rPr lang="es-CL" sz="2200" b="1" i="0" u="none" strike="noStrike" cap="none" dirty="0">
                <a:solidFill>
                  <a:srgbClr val="FFFFFF"/>
                </a:solidFill>
                <a:latin typeface="Calibri"/>
                <a:ea typeface="Calibri"/>
                <a:cs typeface="Calibri"/>
                <a:sym typeface="Calibri"/>
              </a:rPr>
              <a:t>Descuentos </a:t>
            </a:r>
            <a:r>
              <a:rPr lang="es-CL" sz="2200" b="0" i="0" u="none" strike="noStrike" cap="none" dirty="0">
                <a:solidFill>
                  <a:srgbClr val="FFFFFF"/>
                </a:solidFill>
                <a:latin typeface="Calibri"/>
                <a:ea typeface="Calibri"/>
                <a:cs typeface="Calibri"/>
                <a:sym typeface="Calibri"/>
              </a:rPr>
              <a:t>en costos de datos salientes</a:t>
            </a:r>
            <a:r>
              <a:rPr lang="es-CL" sz="2200" b="1" i="0" u="none" strike="noStrike" cap="none" dirty="0">
                <a:solidFill>
                  <a:srgbClr val="FFFFFF"/>
                </a:solidFill>
                <a:latin typeface="Calibri"/>
                <a:ea typeface="Calibri"/>
                <a:cs typeface="Calibri"/>
                <a:sym typeface="Calibri"/>
              </a:rPr>
              <a:t> hasta 15% </a:t>
            </a:r>
            <a:r>
              <a:rPr lang="es-CL" sz="2200" b="0" i="0" u="none" strike="noStrike" cap="none" dirty="0">
                <a:solidFill>
                  <a:srgbClr val="FFFFFF"/>
                </a:solidFill>
                <a:latin typeface="Calibri"/>
                <a:ea typeface="Calibri"/>
                <a:cs typeface="Calibri"/>
                <a:sym typeface="Calibri"/>
              </a:rPr>
              <a:t>de la facturación total.</a:t>
            </a:r>
            <a:endParaRPr sz="2200" b="0" i="0" u="none" strike="noStrike" cap="none" dirty="0">
              <a:solidFill>
                <a:srgbClr val="FFFFFF"/>
              </a:solidFill>
              <a:latin typeface="Calibri"/>
              <a:ea typeface="Calibri"/>
              <a:cs typeface="Calibri"/>
              <a:sym typeface="Calibri"/>
            </a:endParaRPr>
          </a:p>
          <a:p>
            <a:pPr marL="457200" marR="0" lvl="0" indent="-368300" algn="l" rtl="0">
              <a:lnSpc>
                <a:spcPct val="100000"/>
              </a:lnSpc>
              <a:spcBef>
                <a:spcPts val="100"/>
              </a:spcBef>
              <a:spcAft>
                <a:spcPts val="0"/>
              </a:spcAft>
              <a:buClr>
                <a:srgbClr val="FFFFFF"/>
              </a:buClr>
              <a:buSzPts val="2200"/>
              <a:buFont typeface="Calibri"/>
              <a:buChar char="●"/>
            </a:pPr>
            <a:r>
              <a:rPr lang="es-CL" sz="2200" b="1" i="0" u="none" strike="noStrike" cap="none" dirty="0">
                <a:solidFill>
                  <a:srgbClr val="FFFFFF"/>
                </a:solidFill>
                <a:latin typeface="Calibri"/>
                <a:ea typeface="Calibri"/>
                <a:cs typeface="Calibri"/>
                <a:sym typeface="Calibri"/>
              </a:rPr>
              <a:t>Descuentos en servicios de consultoría.</a:t>
            </a:r>
          </a:p>
          <a:p>
            <a:pPr marL="457200" marR="0" lvl="0" indent="-368300" algn="l" rtl="0">
              <a:lnSpc>
                <a:spcPct val="100000"/>
              </a:lnSpc>
              <a:spcBef>
                <a:spcPts val="100"/>
              </a:spcBef>
              <a:spcAft>
                <a:spcPts val="0"/>
              </a:spcAft>
              <a:buClr>
                <a:srgbClr val="FFFFFF"/>
              </a:buClr>
              <a:buSzPts val="2200"/>
              <a:buFont typeface="Calibri"/>
              <a:buChar char="●"/>
            </a:pPr>
            <a:r>
              <a:rPr lang="es-CL" sz="2200" b="0" i="0" u="none" strike="noStrike" cap="none" dirty="0">
                <a:solidFill>
                  <a:srgbClr val="FFFFFF"/>
                </a:solidFill>
                <a:latin typeface="Calibri"/>
                <a:ea typeface="Calibri"/>
                <a:cs typeface="Calibri"/>
                <a:sym typeface="Calibri"/>
              </a:rPr>
              <a:t>Proceso</a:t>
            </a:r>
            <a:r>
              <a:rPr lang="es-CL" sz="2200" b="1" i="0" u="none" strike="noStrike" cap="none" dirty="0">
                <a:solidFill>
                  <a:srgbClr val="FFFFFF"/>
                </a:solidFill>
                <a:latin typeface="Calibri"/>
                <a:ea typeface="Calibri"/>
                <a:cs typeface="Calibri"/>
                <a:sym typeface="Calibri"/>
              </a:rPr>
              <a:t> </a:t>
            </a:r>
            <a:r>
              <a:rPr lang="es-CL" sz="2200" b="0" i="0" u="none" strike="noStrike" cap="none" dirty="0">
                <a:solidFill>
                  <a:srgbClr val="FFFFFF"/>
                </a:solidFill>
                <a:latin typeface="Calibri"/>
                <a:ea typeface="Calibri"/>
                <a:cs typeface="Calibri"/>
                <a:sym typeface="Calibri"/>
              </a:rPr>
              <a:t>de</a:t>
            </a:r>
            <a:r>
              <a:rPr lang="es-CL" sz="2200" b="1" i="0" u="none" strike="noStrike" cap="none" dirty="0">
                <a:solidFill>
                  <a:srgbClr val="FFFFFF"/>
                </a:solidFill>
                <a:latin typeface="Calibri"/>
                <a:ea typeface="Calibri"/>
                <a:cs typeface="Calibri"/>
                <a:sym typeface="Calibri"/>
              </a:rPr>
              <a:t> facturación local personalizada.</a:t>
            </a:r>
            <a:endParaRPr sz="2200" b="1" i="0" u="none" strike="noStrike" cap="none" dirty="0">
              <a:solidFill>
                <a:srgbClr val="FFFFFF"/>
              </a:solidFill>
              <a:latin typeface="Calibri"/>
              <a:ea typeface="Calibri"/>
              <a:cs typeface="Calibri"/>
              <a:sym typeface="Calibri"/>
            </a:endParaRPr>
          </a:p>
          <a:p>
            <a:pPr marL="457200" marR="0" lvl="0" indent="-368300" algn="l" rtl="0">
              <a:lnSpc>
                <a:spcPct val="100000"/>
              </a:lnSpc>
              <a:spcBef>
                <a:spcPts val="100"/>
              </a:spcBef>
              <a:spcAft>
                <a:spcPts val="0"/>
              </a:spcAft>
              <a:buClr>
                <a:srgbClr val="FFFFFF"/>
              </a:buClr>
              <a:buSzPts val="2200"/>
              <a:buFont typeface="Calibri"/>
              <a:buChar char="●"/>
            </a:pPr>
            <a:r>
              <a:rPr lang="es-CL" sz="2200" b="0" i="0" u="none" strike="noStrike" cap="none" dirty="0">
                <a:solidFill>
                  <a:srgbClr val="FFFFFF"/>
                </a:solidFill>
                <a:latin typeface="Calibri"/>
                <a:ea typeface="Calibri"/>
                <a:cs typeface="Calibri"/>
                <a:sym typeface="Calibri"/>
              </a:rPr>
              <a:t>Acceso a posibles descuentos por agregación de demanda.</a:t>
            </a:r>
            <a:endParaRPr sz="2200" b="0" i="0" u="none" strike="noStrike" cap="none" dirty="0">
              <a:solidFill>
                <a:srgbClr val="FFFFFF"/>
              </a:solidFill>
              <a:latin typeface="Calibri"/>
              <a:ea typeface="Calibri"/>
              <a:cs typeface="Calibri"/>
              <a:sym typeface="Calibri"/>
            </a:endParaRPr>
          </a:p>
          <a:p>
            <a:pPr marL="457200" marR="0" lvl="0" indent="-368300" algn="l" rtl="0">
              <a:lnSpc>
                <a:spcPct val="100000"/>
              </a:lnSpc>
              <a:spcBef>
                <a:spcPts val="100"/>
              </a:spcBef>
              <a:spcAft>
                <a:spcPts val="100"/>
              </a:spcAft>
              <a:buClr>
                <a:srgbClr val="FFFFFF"/>
              </a:buClr>
              <a:buSzPts val="2200"/>
              <a:buFont typeface="Calibri"/>
              <a:buChar char="●"/>
            </a:pPr>
            <a:r>
              <a:rPr lang="es-CL" sz="2200" b="0" i="0" u="none" strike="noStrike" cap="none" dirty="0">
                <a:solidFill>
                  <a:srgbClr val="FFFFFF"/>
                </a:solidFill>
                <a:latin typeface="Calibri"/>
                <a:ea typeface="Calibri"/>
                <a:cs typeface="Calibri"/>
                <a:sym typeface="Calibri"/>
              </a:rPr>
              <a:t>Pago por uso.</a:t>
            </a:r>
            <a:endParaRPr sz="2200" b="0" i="0" u="none" strike="noStrike" cap="none" dirty="0">
              <a:solidFill>
                <a:srgbClr val="FFFFFF"/>
              </a:solidFill>
              <a:latin typeface="Calibri"/>
              <a:ea typeface="Calibri"/>
              <a:cs typeface="Calibri"/>
              <a:sym typeface="Calibri"/>
            </a:endParaRPr>
          </a:p>
        </p:txBody>
      </p:sp>
      <p:pic>
        <p:nvPicPr>
          <p:cNvPr id="247" name="Google Shape;247;g5fdb44d8a9_0_132"/>
          <p:cNvPicPr preferRelativeResize="0"/>
          <p:nvPr/>
        </p:nvPicPr>
        <p:blipFill rotWithShape="1">
          <a:blip r:embed="rId4">
            <a:alphaModFix/>
          </a:blip>
          <a:srcRect/>
          <a:stretch/>
        </p:blipFill>
        <p:spPr>
          <a:xfrm>
            <a:off x="297986" y="306207"/>
            <a:ext cx="1277839" cy="436729"/>
          </a:xfrm>
          <a:prstGeom prst="rect">
            <a:avLst/>
          </a:prstGeom>
          <a:noFill/>
          <a:ln>
            <a:noFill/>
          </a:ln>
        </p:spPr>
      </p:pic>
      <p:sp>
        <p:nvSpPr>
          <p:cNvPr id="248" name="Google Shape;248;g5fdb44d8a9_0_132"/>
          <p:cNvSpPr txBox="1"/>
          <p:nvPr/>
        </p:nvSpPr>
        <p:spPr>
          <a:xfrm>
            <a:off x="1651801" y="6165549"/>
            <a:ext cx="4404600" cy="46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s-CL" sz="1100" b="0" i="0" u="sng" strike="noStrike" cap="none" dirty="0">
                <a:solidFill>
                  <a:schemeClr val="bg1"/>
                </a:solidFill>
                <a:latin typeface="Arial"/>
                <a:ea typeface="Arial"/>
                <a:cs typeface="Arial"/>
                <a:sym typeface="Arial"/>
                <a:hlinkClick r:id="rId5">
                  <a:extLst>
                    <a:ext uri="{A12FA001-AC4F-418D-AE19-62706E023703}">
                      <ahyp:hlinkClr xmlns:ahyp="http://schemas.microsoft.com/office/drawing/2018/hyperlinkcolor" val="tx"/>
                    </a:ext>
                  </a:extLst>
                </a:hlinkClick>
              </a:rPr>
              <a:t>http://redclara.cloudhesivelatam.com/</a:t>
            </a:r>
            <a:endParaRPr sz="1400" b="0" i="0" u="none" strike="noStrike" cap="none" dirty="0">
              <a:solidFill>
                <a:schemeClr val="bg1"/>
              </a:solidFill>
              <a:latin typeface="Arial"/>
              <a:ea typeface="Arial"/>
              <a:cs typeface="Arial"/>
              <a:sym typeface="Arial"/>
            </a:endParaRPr>
          </a:p>
        </p:txBody>
      </p:sp>
      <p:pic>
        <p:nvPicPr>
          <p:cNvPr id="8" name="Google Shape;249;g5fdb44d8a9_0_132">
            <a:extLst>
              <a:ext uri="{FF2B5EF4-FFF2-40B4-BE49-F238E27FC236}">
                <a16:creationId xmlns:a16="http://schemas.microsoft.com/office/drawing/2014/main" id="{4D8A8A9B-2D3E-4F45-BB1B-E28F20372F38}"/>
              </a:ext>
            </a:extLst>
          </p:cNvPr>
          <p:cNvPicPr preferRelativeResize="0"/>
          <p:nvPr/>
        </p:nvPicPr>
        <p:blipFill>
          <a:blip r:embed="rId6">
            <a:alphaModFix/>
          </a:blip>
          <a:stretch>
            <a:fillRect/>
          </a:stretch>
        </p:blipFill>
        <p:spPr>
          <a:xfrm>
            <a:off x="6413890" y="200678"/>
            <a:ext cx="1222547" cy="805465"/>
          </a:xfrm>
          <a:prstGeom prst="rect">
            <a:avLst/>
          </a:prstGeom>
          <a:noFill/>
          <a:ln>
            <a:noFill/>
          </a:ln>
        </p:spPr>
      </p:pic>
    </p:spTree>
    <p:extLst>
      <p:ext uri="{BB962C8B-B14F-4D97-AF65-F5344CB8AC3E}">
        <p14:creationId xmlns:p14="http://schemas.microsoft.com/office/powerpoint/2010/main" val="2964179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g5fdb44d8a9_0_48"/>
          <p:cNvPicPr preferRelativeResize="0"/>
          <p:nvPr/>
        </p:nvPicPr>
        <p:blipFill rotWithShape="1">
          <a:blip r:embed="rId3">
            <a:alphaModFix/>
          </a:blip>
          <a:srcRect l="55709" t="-421"/>
          <a:stretch/>
        </p:blipFill>
        <p:spPr>
          <a:xfrm>
            <a:off x="6949607" y="-85800"/>
            <a:ext cx="5444702" cy="6943801"/>
          </a:xfrm>
          <a:prstGeom prst="rect">
            <a:avLst/>
          </a:prstGeom>
          <a:noFill/>
          <a:ln>
            <a:noFill/>
          </a:ln>
        </p:spPr>
      </p:pic>
      <p:sp>
        <p:nvSpPr>
          <p:cNvPr id="315" name="Google Shape;315;g5fdb44d8a9_0_48"/>
          <p:cNvSpPr/>
          <p:nvPr/>
        </p:nvSpPr>
        <p:spPr>
          <a:xfrm>
            <a:off x="-47757" y="-52900"/>
            <a:ext cx="6997500" cy="69438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16" name="Google Shape;316;g5fdb44d8a9_0_48"/>
          <p:cNvPicPr preferRelativeResize="0"/>
          <p:nvPr/>
        </p:nvPicPr>
        <p:blipFill rotWithShape="1">
          <a:blip r:embed="rId4">
            <a:alphaModFix/>
          </a:blip>
          <a:srcRect/>
          <a:stretch/>
        </p:blipFill>
        <p:spPr>
          <a:xfrm>
            <a:off x="534218" y="409432"/>
            <a:ext cx="1277839" cy="436729"/>
          </a:xfrm>
          <a:prstGeom prst="rect">
            <a:avLst/>
          </a:prstGeom>
          <a:noFill/>
          <a:ln>
            <a:noFill/>
          </a:ln>
        </p:spPr>
      </p:pic>
      <p:sp>
        <p:nvSpPr>
          <p:cNvPr id="317" name="Google Shape;317;g5fdb44d8a9_0_48"/>
          <p:cNvSpPr txBox="1">
            <a:spLocks noGrp="1"/>
          </p:cNvSpPr>
          <p:nvPr>
            <p:ph type="title"/>
          </p:nvPr>
        </p:nvSpPr>
        <p:spPr>
          <a:xfrm>
            <a:off x="375473" y="1143317"/>
            <a:ext cx="6100500" cy="684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s-CL" sz="4400" b="1" i="0" u="none" strike="noStrike" cap="none">
                <a:solidFill>
                  <a:schemeClr val="lt1"/>
                </a:solidFill>
                <a:latin typeface="Arial"/>
                <a:ea typeface="Arial"/>
                <a:cs typeface="Arial"/>
                <a:sym typeface="Arial"/>
              </a:rPr>
              <a:t>Red de HPC</a:t>
            </a:r>
            <a:endParaRPr sz="4400" b="1" i="0" u="none" strike="noStrike" cap="none">
              <a:solidFill>
                <a:schemeClr val="lt1"/>
              </a:solidFill>
              <a:latin typeface="Calibri"/>
              <a:ea typeface="Calibri"/>
              <a:cs typeface="Calibri"/>
              <a:sym typeface="Calibri"/>
            </a:endParaRPr>
          </a:p>
        </p:txBody>
      </p:sp>
      <p:sp>
        <p:nvSpPr>
          <p:cNvPr id="318" name="Google Shape;318;g5fdb44d8a9_0_48"/>
          <p:cNvSpPr/>
          <p:nvPr/>
        </p:nvSpPr>
        <p:spPr>
          <a:xfrm>
            <a:off x="375475" y="2031600"/>
            <a:ext cx="61005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300"/>
              <a:buFont typeface="Arial"/>
              <a:buNone/>
            </a:pPr>
            <a:r>
              <a:rPr lang="es-CL" sz="3300" b="0" i="0" u="none" strike="noStrike" cap="none">
                <a:solidFill>
                  <a:schemeClr val="lt1"/>
                </a:solidFill>
                <a:latin typeface="Calibri"/>
                <a:ea typeface="Calibri"/>
                <a:cs typeface="Calibri"/>
                <a:sym typeface="Calibri"/>
              </a:rPr>
              <a:t>RedCLARA en conjunto con SCALAC (Servicio de Cómputo Avanzado desde y para América Latina y el Caribe) integra el acceso y uso a IES </a:t>
            </a:r>
            <a:r>
              <a:rPr lang="es-CL" sz="3300">
                <a:solidFill>
                  <a:schemeClr val="lt1"/>
                </a:solidFill>
                <a:latin typeface="Calibri"/>
                <a:ea typeface="Calibri"/>
                <a:cs typeface="Calibri"/>
                <a:sym typeface="Calibri"/>
              </a:rPr>
              <a:t>miembros de las RNIE socias, </a:t>
            </a:r>
            <a:r>
              <a:rPr lang="es-CL" sz="3300" b="0" i="0" u="none" strike="noStrike" cap="none">
                <a:solidFill>
                  <a:schemeClr val="lt1"/>
                </a:solidFill>
                <a:latin typeface="Calibri"/>
                <a:ea typeface="Calibri"/>
                <a:cs typeface="Calibri"/>
                <a:sym typeface="Calibri"/>
              </a:rPr>
              <a:t>a través de su infraestructura de red de servicios de cómputo en la región.</a:t>
            </a:r>
            <a:endParaRPr sz="3300" b="0" i="0" u="none" strike="noStrike" cap="none">
              <a:solidFill>
                <a:schemeClr val="lt1"/>
              </a:solidFill>
              <a:latin typeface="Calibri"/>
              <a:ea typeface="Calibri"/>
              <a:cs typeface="Calibri"/>
              <a:sym typeface="Calibri"/>
            </a:endParaRPr>
          </a:p>
          <a:p>
            <a:pPr marL="0" marR="0" lvl="0" indent="0" algn="ctr" rtl="0">
              <a:lnSpc>
                <a:spcPct val="11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10000"/>
              </a:lnSpc>
              <a:spcBef>
                <a:spcPts val="2300"/>
              </a:spcBef>
              <a:spcAft>
                <a:spcPts val="0"/>
              </a:spcAft>
              <a:buClr>
                <a:srgbClr val="000000"/>
              </a:buClr>
              <a:buSzPts val="1100"/>
              <a:buFont typeface="Arial"/>
              <a:buNone/>
            </a:pPr>
            <a:endParaRPr sz="2400" b="0" i="0" u="none" strike="noStrike" cap="none">
              <a:solidFill>
                <a:schemeClr val="lt1"/>
              </a:solidFill>
              <a:latin typeface="Calibri"/>
              <a:ea typeface="Calibri"/>
              <a:cs typeface="Calibri"/>
              <a:sym typeface="Calibri"/>
            </a:endParaRPr>
          </a:p>
          <a:p>
            <a:pPr marL="0" marR="0" lvl="0" indent="0" algn="ctr" rtl="0">
              <a:lnSpc>
                <a:spcPct val="110000"/>
              </a:lnSpc>
              <a:spcBef>
                <a:spcPts val="2300"/>
              </a:spcBef>
              <a:spcAft>
                <a:spcPts val="2300"/>
              </a:spcAft>
              <a:buClr>
                <a:srgbClr val="000000"/>
              </a:buClr>
              <a:buSzPts val="1100"/>
              <a:buFont typeface="Arial"/>
              <a:buNone/>
            </a:pPr>
            <a:endParaRPr sz="2400" b="0" i="0" u="none" strike="noStrike" cap="none">
              <a:solidFill>
                <a:schemeClr val="lt1"/>
              </a:solidFill>
              <a:latin typeface="Calibri"/>
              <a:ea typeface="Calibri"/>
              <a:cs typeface="Calibri"/>
              <a:sym typeface="Calibri"/>
            </a:endParaRPr>
          </a:p>
        </p:txBody>
      </p:sp>
      <p:pic>
        <p:nvPicPr>
          <p:cNvPr id="7" name="Google Shape;249;g5fdb44d8a9_0_132">
            <a:extLst>
              <a:ext uri="{FF2B5EF4-FFF2-40B4-BE49-F238E27FC236}">
                <a16:creationId xmlns:a16="http://schemas.microsoft.com/office/drawing/2014/main" id="{D2B308B3-9A13-2745-BD87-D2A31ECE5512}"/>
              </a:ext>
            </a:extLst>
          </p:cNvPr>
          <p:cNvPicPr preferRelativeResize="0"/>
          <p:nvPr/>
        </p:nvPicPr>
        <p:blipFill>
          <a:blip r:embed="rId5">
            <a:alphaModFix/>
          </a:blip>
          <a:stretch>
            <a:fillRect/>
          </a:stretch>
        </p:blipFill>
        <p:spPr>
          <a:xfrm>
            <a:off x="5544097" y="200678"/>
            <a:ext cx="1222547" cy="805465"/>
          </a:xfrm>
          <a:prstGeom prst="rect">
            <a:avLst/>
          </a:prstGeom>
          <a:noFill/>
          <a:ln>
            <a:noFill/>
          </a:ln>
        </p:spPr>
      </p:pic>
    </p:spTree>
    <p:extLst>
      <p:ext uri="{BB962C8B-B14F-4D97-AF65-F5344CB8AC3E}">
        <p14:creationId xmlns:p14="http://schemas.microsoft.com/office/powerpoint/2010/main" val="41898884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8" name="Picture 7" descr="A picture containing indoor, table, sitting, computer&#10;&#10;Description automatically generated">
            <a:extLst>
              <a:ext uri="{FF2B5EF4-FFF2-40B4-BE49-F238E27FC236}">
                <a16:creationId xmlns:a16="http://schemas.microsoft.com/office/drawing/2014/main" id="{8AA32120-5E1D-3048-9328-7AA567C203BD}"/>
              </a:ext>
            </a:extLst>
          </p:cNvPr>
          <p:cNvPicPr>
            <a:picLocks noChangeAspect="1"/>
          </p:cNvPicPr>
          <p:nvPr/>
        </p:nvPicPr>
        <p:blipFill>
          <a:blip r:embed="rId3"/>
          <a:stretch>
            <a:fillRect/>
          </a:stretch>
        </p:blipFill>
        <p:spPr>
          <a:xfrm>
            <a:off x="0" y="-82296"/>
            <a:ext cx="10390385" cy="6940296"/>
          </a:xfrm>
          <a:prstGeom prst="rect">
            <a:avLst/>
          </a:prstGeom>
        </p:spPr>
      </p:pic>
      <p:sp>
        <p:nvSpPr>
          <p:cNvPr id="255" name="Google Shape;255;p14"/>
          <p:cNvSpPr/>
          <p:nvPr/>
        </p:nvSpPr>
        <p:spPr>
          <a:xfrm>
            <a:off x="4242816" y="-82296"/>
            <a:ext cx="7949184" cy="6940296"/>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56" name="Google Shape;256;p14"/>
          <p:cNvPicPr preferRelativeResize="0"/>
          <p:nvPr/>
        </p:nvPicPr>
        <p:blipFill rotWithShape="1">
          <a:blip r:embed="rId4">
            <a:alphaModFix/>
          </a:blip>
          <a:srcRect/>
          <a:stretch/>
        </p:blipFill>
        <p:spPr>
          <a:xfrm>
            <a:off x="10423349" y="305627"/>
            <a:ext cx="1277839" cy="436729"/>
          </a:xfrm>
          <a:prstGeom prst="rect">
            <a:avLst/>
          </a:prstGeom>
          <a:noFill/>
          <a:ln>
            <a:noFill/>
          </a:ln>
        </p:spPr>
      </p:pic>
      <p:sp>
        <p:nvSpPr>
          <p:cNvPr id="257" name="Google Shape;257;p14"/>
          <p:cNvSpPr/>
          <p:nvPr/>
        </p:nvSpPr>
        <p:spPr>
          <a:xfrm>
            <a:off x="5318249" y="1713069"/>
            <a:ext cx="6153912" cy="3018300"/>
          </a:xfrm>
          <a:prstGeom prst="rect">
            <a:avLst/>
          </a:prstGeom>
          <a:noFill/>
          <a:ln>
            <a:noFill/>
          </a:ln>
        </p:spPr>
        <p:txBody>
          <a:bodyPr spcFirstLastPara="1" wrap="square" lIns="91425" tIns="45700" rIns="91425" bIns="45700" anchor="t" anchorCtr="0">
            <a:noAutofit/>
          </a:bodyPr>
          <a:lstStyle/>
          <a:p>
            <a:pPr marR="139700" algn="ctr">
              <a:lnSpc>
                <a:spcPct val="115000"/>
              </a:lnSpc>
            </a:pPr>
            <a:r>
              <a:rPr lang="es-CL" sz="2400" b="0" i="0" u="none" strike="noStrike" cap="none" dirty="0">
                <a:solidFill>
                  <a:srgbClr val="FFFFFF"/>
                </a:solidFill>
                <a:latin typeface="Calibri"/>
                <a:ea typeface="Calibri"/>
                <a:cs typeface="Calibri"/>
                <a:sym typeface="Calibri"/>
              </a:rPr>
              <a:t>Accede a </a:t>
            </a:r>
            <a:r>
              <a:rPr lang="es-CL" sz="2400" b="1" i="0" u="none" strike="noStrike" cap="none" dirty="0">
                <a:solidFill>
                  <a:srgbClr val="FFFFFF"/>
                </a:solidFill>
                <a:latin typeface="Calibri"/>
                <a:ea typeface="Calibri"/>
                <a:cs typeface="Calibri"/>
                <a:sym typeface="Calibri"/>
              </a:rPr>
              <a:t>descuento de 10% sobre precio de lista </a:t>
            </a:r>
            <a:r>
              <a:rPr lang="es-CL" sz="2400" b="0" i="0" u="none" strike="noStrike" cap="none" dirty="0">
                <a:solidFill>
                  <a:srgbClr val="FFFFFF"/>
                </a:solidFill>
                <a:latin typeface="Calibri"/>
                <a:ea typeface="Calibri"/>
                <a:cs typeface="Calibri"/>
                <a:sym typeface="Calibri"/>
              </a:rPr>
              <a:t>en la compra de </a:t>
            </a:r>
            <a:r>
              <a:rPr lang="en-US" sz="2400" dirty="0" err="1">
                <a:solidFill>
                  <a:srgbClr val="FFFFFF"/>
                </a:solidFill>
                <a:latin typeface="Calibri"/>
                <a:cs typeface="Calibri"/>
              </a:rPr>
              <a:t>soluciones</a:t>
            </a:r>
            <a:r>
              <a:rPr lang="en-US" sz="2400" dirty="0">
                <a:solidFill>
                  <a:srgbClr val="FFFFFF"/>
                </a:solidFill>
                <a:latin typeface="Calibri"/>
                <a:cs typeface="Calibri"/>
              </a:rPr>
              <a:t> de </a:t>
            </a:r>
            <a:r>
              <a:rPr lang="en-US" sz="2400" dirty="0" err="1">
                <a:solidFill>
                  <a:srgbClr val="FFFFFF"/>
                </a:solidFill>
                <a:latin typeface="Calibri"/>
                <a:cs typeface="Calibri"/>
              </a:rPr>
              <a:t>analítica</a:t>
            </a:r>
            <a:r>
              <a:rPr lang="en-US" sz="2400" dirty="0">
                <a:solidFill>
                  <a:srgbClr val="FFFFFF"/>
                </a:solidFill>
                <a:latin typeface="Calibri"/>
                <a:cs typeface="Calibri"/>
              </a:rPr>
              <a:t> </a:t>
            </a:r>
            <a:r>
              <a:rPr lang="en-US" sz="2400" dirty="0" err="1">
                <a:solidFill>
                  <a:srgbClr val="FFFFFF"/>
                </a:solidFill>
                <a:latin typeface="Calibri"/>
                <a:cs typeface="Calibri"/>
              </a:rPr>
              <a:t>avanzada</a:t>
            </a:r>
            <a:r>
              <a:rPr lang="en-US" sz="2400" dirty="0">
                <a:solidFill>
                  <a:srgbClr val="FFFFFF"/>
                </a:solidFill>
                <a:latin typeface="Calibri"/>
                <a:cs typeface="Calibri"/>
              </a:rPr>
              <a:t>, </a:t>
            </a:r>
            <a:r>
              <a:rPr lang="en-US" sz="2400" dirty="0" err="1">
                <a:solidFill>
                  <a:srgbClr val="FFFFFF"/>
                </a:solidFill>
                <a:latin typeface="Calibri"/>
                <a:cs typeface="Calibri"/>
              </a:rPr>
              <a:t>aprendizaje</a:t>
            </a:r>
            <a:r>
              <a:rPr lang="en-US" sz="2400" dirty="0">
                <a:solidFill>
                  <a:srgbClr val="FFFFFF"/>
                </a:solidFill>
                <a:latin typeface="Calibri"/>
                <a:cs typeface="Calibri"/>
              </a:rPr>
              <a:t> </a:t>
            </a:r>
            <a:r>
              <a:rPr lang="en-US" sz="2400" dirty="0" err="1">
                <a:solidFill>
                  <a:srgbClr val="FFFFFF"/>
                </a:solidFill>
                <a:latin typeface="Calibri"/>
                <a:cs typeface="Calibri"/>
              </a:rPr>
              <a:t>automático</a:t>
            </a:r>
            <a:r>
              <a:rPr lang="en-US" sz="2400" dirty="0">
                <a:solidFill>
                  <a:srgbClr val="FFFFFF"/>
                </a:solidFill>
                <a:latin typeface="Calibri"/>
                <a:cs typeface="Calibri"/>
              </a:rPr>
              <a:t> e </a:t>
            </a:r>
            <a:r>
              <a:rPr lang="en-US" sz="2400" dirty="0" err="1">
                <a:solidFill>
                  <a:srgbClr val="FFFFFF"/>
                </a:solidFill>
                <a:latin typeface="Calibri"/>
                <a:cs typeface="Calibri"/>
              </a:rPr>
              <a:t>inteligencia</a:t>
            </a:r>
            <a:r>
              <a:rPr lang="en-US" sz="2400" dirty="0">
                <a:solidFill>
                  <a:srgbClr val="FFFFFF"/>
                </a:solidFill>
                <a:latin typeface="Calibri"/>
                <a:cs typeface="Calibri"/>
              </a:rPr>
              <a:t> artificial para:</a:t>
            </a:r>
            <a:endParaRPr sz="2400" dirty="0">
              <a:solidFill>
                <a:srgbClr val="FFFFFF"/>
              </a:solidFill>
              <a:latin typeface="Calibri"/>
              <a:cs typeface="Calibri"/>
              <a:sym typeface="Calibri"/>
            </a:endParaRPr>
          </a:p>
          <a:p>
            <a:pPr marL="457200" marR="139700" lvl="0" indent="-393700">
              <a:lnSpc>
                <a:spcPct val="115000"/>
              </a:lnSpc>
              <a:buClr>
                <a:srgbClr val="FFFFFF"/>
              </a:buClr>
              <a:buSzPts val="2600"/>
              <a:buFont typeface="Calibri"/>
              <a:buChar char="●"/>
            </a:pPr>
            <a:r>
              <a:rPr lang="es-ES" sz="2400" b="0" i="0" u="none" strike="noStrike" cap="none" dirty="0" err="1">
                <a:solidFill>
                  <a:srgbClr val="FFFFFF"/>
                </a:solidFill>
                <a:latin typeface="Calibri"/>
                <a:ea typeface="Calibri"/>
                <a:cs typeface="Calibri"/>
                <a:sym typeface="Calibri"/>
              </a:rPr>
              <a:t>Admissions</a:t>
            </a:r>
            <a:r>
              <a:rPr lang="es-ES" sz="2400" dirty="0">
                <a:solidFill>
                  <a:srgbClr val="FFFFFF"/>
                </a:solidFill>
                <a:latin typeface="Calibri"/>
                <a:ea typeface="Calibri"/>
                <a:cs typeface="Calibri"/>
                <a:sym typeface="Calibri"/>
              </a:rPr>
              <a:t> </a:t>
            </a:r>
            <a:r>
              <a:rPr lang="es-ES" sz="2400" dirty="0" err="1">
                <a:solidFill>
                  <a:srgbClr val="FFFFFF"/>
                </a:solidFill>
                <a:latin typeface="Calibri"/>
                <a:ea typeface="Calibri"/>
                <a:cs typeface="Calibri"/>
                <a:sym typeface="Calibri"/>
              </a:rPr>
              <a:t>Optimizer</a:t>
            </a:r>
            <a:r>
              <a:rPr lang="es-ES" sz="2400" dirty="0">
                <a:solidFill>
                  <a:srgbClr val="FFFFFF"/>
                </a:solidFill>
                <a:latin typeface="Calibri"/>
                <a:ea typeface="Calibri"/>
                <a:cs typeface="Calibri"/>
                <a:sym typeface="Calibri"/>
              </a:rPr>
              <a:t>™</a:t>
            </a:r>
            <a:endParaRPr sz="2400" b="0" i="0" u="none" strike="noStrike" cap="none" dirty="0">
              <a:solidFill>
                <a:srgbClr val="FFFFFF"/>
              </a:solidFill>
              <a:latin typeface="Calibri"/>
              <a:ea typeface="Calibri"/>
              <a:cs typeface="Calibri"/>
              <a:sym typeface="Calibri"/>
            </a:endParaRPr>
          </a:p>
          <a:p>
            <a:pPr marL="457200" marR="139700" lvl="0" indent="-393700">
              <a:lnSpc>
                <a:spcPct val="115000"/>
              </a:lnSpc>
              <a:buClr>
                <a:srgbClr val="FFFFFF"/>
              </a:buClr>
              <a:buSzPts val="2600"/>
              <a:buFont typeface="Calibri"/>
              <a:buChar char="●"/>
            </a:pPr>
            <a:r>
              <a:rPr lang="es-CL" sz="2400" dirty="0">
                <a:solidFill>
                  <a:srgbClr val="FFFFFF"/>
                </a:solidFill>
                <a:latin typeface="Calibri"/>
                <a:ea typeface="Calibri"/>
                <a:cs typeface="Calibri"/>
                <a:sym typeface="Calibri"/>
              </a:rPr>
              <a:t>Discovery™</a:t>
            </a:r>
            <a:endParaRPr sz="2400" dirty="0">
              <a:solidFill>
                <a:srgbClr val="FFFFFF"/>
              </a:solidFill>
              <a:latin typeface="Calibri"/>
              <a:ea typeface="Calibri"/>
              <a:cs typeface="Calibri"/>
              <a:sym typeface="Calibri"/>
            </a:endParaRPr>
          </a:p>
          <a:p>
            <a:pPr marL="457200" marR="139700" lvl="0" indent="-393700">
              <a:lnSpc>
                <a:spcPct val="115000"/>
              </a:lnSpc>
              <a:buClr>
                <a:srgbClr val="FFFFFF"/>
              </a:buClr>
              <a:buSzPts val="2600"/>
              <a:buFont typeface="Calibri"/>
              <a:buChar char="●"/>
            </a:pPr>
            <a:r>
              <a:rPr lang="es-ES" sz="2400" b="0" i="0" u="none" strike="noStrike" cap="none" dirty="0" err="1">
                <a:solidFill>
                  <a:srgbClr val="FFFFFF"/>
                </a:solidFill>
                <a:latin typeface="Calibri"/>
                <a:ea typeface="Calibri"/>
                <a:cs typeface="Calibri"/>
                <a:sym typeface="Calibri"/>
              </a:rPr>
              <a:t>Financial</a:t>
            </a:r>
            <a:r>
              <a:rPr lang="es-ES" sz="2400" b="0" i="0" u="none" strike="noStrike" cap="none" dirty="0">
                <a:solidFill>
                  <a:srgbClr val="FFFFFF"/>
                </a:solidFill>
                <a:latin typeface="Calibri"/>
                <a:ea typeface="Calibri"/>
                <a:cs typeface="Calibri"/>
                <a:sym typeface="Calibri"/>
              </a:rPr>
              <a:t> </a:t>
            </a:r>
            <a:r>
              <a:rPr lang="es-ES" sz="2400" b="0" i="0" u="none" strike="noStrike" cap="none" dirty="0" err="1">
                <a:solidFill>
                  <a:srgbClr val="FFFFFF"/>
                </a:solidFill>
                <a:latin typeface="Calibri"/>
                <a:ea typeface="Calibri"/>
                <a:cs typeface="Calibri"/>
                <a:sym typeface="Calibri"/>
              </a:rPr>
              <a:t>Risk</a:t>
            </a:r>
            <a:r>
              <a:rPr lang="es-ES" sz="2400" dirty="0">
                <a:solidFill>
                  <a:srgbClr val="FFFFFF"/>
                </a:solidFill>
                <a:latin typeface="Calibri"/>
                <a:ea typeface="Calibri"/>
                <a:cs typeface="Calibri"/>
                <a:sym typeface="Calibri"/>
              </a:rPr>
              <a:t> </a:t>
            </a:r>
            <a:r>
              <a:rPr lang="es-ES" sz="2400" dirty="0" err="1">
                <a:solidFill>
                  <a:srgbClr val="FFFFFF"/>
                </a:solidFill>
                <a:latin typeface="Calibri"/>
                <a:ea typeface="Calibri"/>
                <a:cs typeface="Calibri"/>
                <a:sym typeface="Calibri"/>
              </a:rPr>
              <a:t>Analyzer</a:t>
            </a:r>
            <a:r>
              <a:rPr lang="es-ES" sz="2400" dirty="0">
                <a:solidFill>
                  <a:srgbClr val="FFFFFF"/>
                </a:solidFill>
                <a:latin typeface="Calibri"/>
                <a:ea typeface="Calibri"/>
                <a:cs typeface="Calibri"/>
                <a:sym typeface="Calibri"/>
              </a:rPr>
              <a:t>™</a:t>
            </a:r>
          </a:p>
          <a:p>
            <a:pPr marL="457200" marR="139700" lvl="0" indent="-393700">
              <a:lnSpc>
                <a:spcPct val="115000"/>
              </a:lnSpc>
              <a:buClr>
                <a:srgbClr val="FFFFFF"/>
              </a:buClr>
              <a:buSzPts val="2600"/>
              <a:buFont typeface="Calibri"/>
              <a:buChar char="●"/>
            </a:pPr>
            <a:r>
              <a:rPr lang="es-ES" sz="2400" dirty="0" err="1">
                <a:solidFill>
                  <a:srgbClr val="FFFFFF"/>
                </a:solidFill>
                <a:latin typeface="Calibri"/>
                <a:ea typeface="Calibri"/>
                <a:cs typeface="Calibri"/>
                <a:sym typeface="Calibri"/>
              </a:rPr>
              <a:t>Career</a:t>
            </a:r>
            <a:r>
              <a:rPr lang="es-ES" sz="2400" dirty="0">
                <a:solidFill>
                  <a:srgbClr val="FFFFFF"/>
                </a:solidFill>
                <a:latin typeface="Calibri"/>
                <a:ea typeface="Calibri"/>
                <a:cs typeface="Calibri"/>
                <a:sym typeface="Calibri"/>
              </a:rPr>
              <a:t> </a:t>
            </a:r>
            <a:r>
              <a:rPr lang="es-ES" sz="2400" dirty="0" err="1">
                <a:solidFill>
                  <a:srgbClr val="FFFFFF"/>
                </a:solidFill>
                <a:latin typeface="Calibri"/>
                <a:ea typeface="Calibri"/>
                <a:cs typeface="Calibri"/>
                <a:sym typeface="Calibri"/>
              </a:rPr>
              <a:t>Planner</a:t>
            </a:r>
            <a:r>
              <a:rPr lang="es-ES" sz="2400" dirty="0">
                <a:solidFill>
                  <a:srgbClr val="FFFFFF"/>
                </a:solidFill>
                <a:latin typeface="Calibri"/>
                <a:ea typeface="Calibri"/>
                <a:cs typeface="Calibri"/>
                <a:sym typeface="Calibri"/>
              </a:rPr>
              <a:t>™</a:t>
            </a:r>
          </a:p>
          <a:p>
            <a:pPr marL="457200" marR="139700" lvl="0" indent="-393700">
              <a:lnSpc>
                <a:spcPct val="115000"/>
              </a:lnSpc>
              <a:buClr>
                <a:srgbClr val="FFFFFF"/>
              </a:buClr>
              <a:buSzPts val="2600"/>
              <a:buFont typeface="Calibri"/>
              <a:buChar char="●"/>
            </a:pPr>
            <a:r>
              <a:rPr lang="es-ES" sz="2400" dirty="0" err="1">
                <a:solidFill>
                  <a:srgbClr val="FFFFFF"/>
                </a:solidFill>
                <a:latin typeface="Calibri"/>
                <a:ea typeface="Calibri"/>
                <a:cs typeface="Calibri"/>
                <a:sym typeface="Calibri"/>
              </a:rPr>
              <a:t>Foresight</a:t>
            </a:r>
            <a:r>
              <a:rPr lang="es-ES" sz="2400" dirty="0">
                <a:solidFill>
                  <a:srgbClr val="FFFFFF"/>
                </a:solidFill>
                <a:latin typeface="Calibri"/>
                <a:ea typeface="Calibri"/>
                <a:cs typeface="Calibri"/>
                <a:sym typeface="Calibri"/>
              </a:rPr>
              <a:t>™</a:t>
            </a:r>
          </a:p>
          <a:p>
            <a:pPr marL="457200" marR="139700" lvl="0" indent="-393700">
              <a:lnSpc>
                <a:spcPct val="115000"/>
              </a:lnSpc>
              <a:buClr>
                <a:srgbClr val="FFFFFF"/>
              </a:buClr>
              <a:buSzPts val="2600"/>
              <a:buFont typeface="Calibri"/>
              <a:buChar char="●"/>
            </a:pPr>
            <a:r>
              <a:rPr lang="es-ES" sz="2400" dirty="0">
                <a:solidFill>
                  <a:srgbClr val="FFFFFF"/>
                </a:solidFill>
                <a:latin typeface="Calibri"/>
                <a:ea typeface="Calibri"/>
                <a:cs typeface="Calibri"/>
                <a:sym typeface="Calibri"/>
              </a:rPr>
              <a:t>Smart </a:t>
            </a:r>
            <a:r>
              <a:rPr lang="es-ES" sz="2400" dirty="0" err="1">
                <a:solidFill>
                  <a:srgbClr val="FFFFFF"/>
                </a:solidFill>
                <a:latin typeface="Calibri"/>
                <a:ea typeface="Calibri"/>
                <a:cs typeface="Calibri"/>
                <a:sym typeface="Calibri"/>
              </a:rPr>
              <a:t>Scheduling</a:t>
            </a:r>
            <a:r>
              <a:rPr lang="es-ES" sz="2400" dirty="0">
                <a:solidFill>
                  <a:srgbClr val="FFFFFF"/>
                </a:solidFill>
                <a:latin typeface="Calibri"/>
                <a:ea typeface="Calibri"/>
                <a:cs typeface="Calibri"/>
                <a:sym typeface="Calibri"/>
              </a:rPr>
              <a:t>™</a:t>
            </a:r>
          </a:p>
        </p:txBody>
      </p:sp>
      <p:sp>
        <p:nvSpPr>
          <p:cNvPr id="258" name="Google Shape;258;p14"/>
          <p:cNvSpPr txBox="1">
            <a:spLocks noGrp="1"/>
          </p:cNvSpPr>
          <p:nvPr>
            <p:ph type="title"/>
          </p:nvPr>
        </p:nvSpPr>
        <p:spPr>
          <a:xfrm>
            <a:off x="4982250" y="997771"/>
            <a:ext cx="7048200" cy="624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alibri"/>
              <a:buNone/>
            </a:pPr>
            <a:r>
              <a:rPr lang="es-CL" sz="3600" b="1" i="0" u="none" strike="noStrike" cap="none" dirty="0">
                <a:solidFill>
                  <a:schemeClr val="lt1"/>
                </a:solidFill>
                <a:latin typeface="Arial"/>
                <a:ea typeface="Arial"/>
                <a:cs typeface="Arial"/>
                <a:sym typeface="Arial"/>
              </a:rPr>
              <a:t>Analytikus</a:t>
            </a:r>
            <a:endParaRPr sz="4400" b="1" i="0" u="none" strike="noStrike" cap="none" dirty="0">
              <a:solidFill>
                <a:schemeClr val="lt1"/>
              </a:solidFill>
              <a:latin typeface="Arial"/>
              <a:ea typeface="Arial"/>
              <a:cs typeface="Arial"/>
              <a:sym typeface="Arial"/>
            </a:endParaRPr>
          </a:p>
        </p:txBody>
      </p:sp>
      <p:sp>
        <p:nvSpPr>
          <p:cNvPr id="259" name="Google Shape;259;p14"/>
          <p:cNvSpPr txBox="1"/>
          <p:nvPr/>
        </p:nvSpPr>
        <p:spPr>
          <a:xfrm>
            <a:off x="5971955" y="6119473"/>
            <a:ext cx="4846500" cy="432900"/>
          </a:xfrm>
          <a:prstGeom prst="rect">
            <a:avLst/>
          </a:prstGeom>
          <a:noFill/>
          <a:ln>
            <a:noFill/>
          </a:ln>
        </p:spPr>
        <p:txBody>
          <a:bodyPr spcFirstLastPara="1" wrap="square" lIns="91425" tIns="91425" rIns="91425" bIns="91425" anchor="t" anchorCtr="0">
            <a:noAutofit/>
          </a:bodyPr>
          <a:lstStyle/>
          <a:p>
            <a:pPr lvl="0" algn="ctr">
              <a:buSzPts val="1100"/>
            </a:pPr>
            <a:r>
              <a:rPr lang="en-US" sz="1100" dirty="0">
                <a:solidFill>
                  <a:schemeClr val="bg1"/>
                </a:solidFill>
                <a:hlinkClick r:id="rId5">
                  <a:extLst>
                    <a:ext uri="{A12FA001-AC4F-418D-AE19-62706E023703}">
                      <ahyp:hlinkClr xmlns:ahyp="http://schemas.microsoft.com/office/drawing/2018/hyperlinkcolor" val="tx"/>
                    </a:ext>
                  </a:extLst>
                </a:hlinkClick>
              </a:rPr>
              <a:t>https://www.redclara.net/index.php/es/servicios-rc/analytikus</a:t>
            </a:r>
            <a:endParaRPr sz="1100" b="0" i="0" u="none" strike="noStrike" cap="none" dirty="0">
              <a:solidFill>
                <a:schemeClr val="bg1"/>
              </a:solidFill>
              <a:latin typeface="Calibri"/>
              <a:ea typeface="Calibri"/>
              <a:cs typeface="Calibri"/>
              <a:sym typeface="Calibri"/>
            </a:endParaRPr>
          </a:p>
        </p:txBody>
      </p:sp>
      <p:pic>
        <p:nvPicPr>
          <p:cNvPr id="9" name="Google Shape;249;g5fdb44d8a9_0_132">
            <a:extLst>
              <a:ext uri="{FF2B5EF4-FFF2-40B4-BE49-F238E27FC236}">
                <a16:creationId xmlns:a16="http://schemas.microsoft.com/office/drawing/2014/main" id="{9758E476-931E-CF49-B93D-064F200CDCD7}"/>
              </a:ext>
            </a:extLst>
          </p:cNvPr>
          <p:cNvPicPr preferRelativeResize="0"/>
          <p:nvPr/>
        </p:nvPicPr>
        <p:blipFill>
          <a:blip r:embed="rId6">
            <a:alphaModFix/>
          </a:blip>
          <a:stretch>
            <a:fillRect/>
          </a:stretch>
        </p:blipFill>
        <p:spPr>
          <a:xfrm>
            <a:off x="4462432" y="200678"/>
            <a:ext cx="1222547" cy="805465"/>
          </a:xfrm>
          <a:prstGeom prst="rect">
            <a:avLst/>
          </a:prstGeom>
          <a:noFill/>
          <a:ln>
            <a:noFill/>
          </a:ln>
        </p:spPr>
      </p:pic>
    </p:spTree>
    <p:extLst>
      <p:ext uri="{BB962C8B-B14F-4D97-AF65-F5344CB8AC3E}">
        <p14:creationId xmlns:p14="http://schemas.microsoft.com/office/powerpoint/2010/main" val="3722586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3" name="Picture 2" descr="A group of people in front of a crowd&#10;&#10;Description automatically generated">
            <a:extLst>
              <a:ext uri="{FF2B5EF4-FFF2-40B4-BE49-F238E27FC236}">
                <a16:creationId xmlns:a16="http://schemas.microsoft.com/office/drawing/2014/main" id="{0C90E70B-4509-EC46-9D17-0D1F623B7720}"/>
              </a:ext>
            </a:extLst>
          </p:cNvPr>
          <p:cNvPicPr>
            <a:picLocks noChangeAspect="1"/>
          </p:cNvPicPr>
          <p:nvPr/>
        </p:nvPicPr>
        <p:blipFill>
          <a:blip r:embed="rId3"/>
          <a:stretch>
            <a:fillRect/>
          </a:stretch>
        </p:blipFill>
        <p:spPr>
          <a:xfrm>
            <a:off x="-1884219" y="0"/>
            <a:ext cx="9946591" cy="6858000"/>
          </a:xfrm>
          <a:prstGeom prst="rect">
            <a:avLst/>
          </a:prstGeom>
        </p:spPr>
      </p:pic>
      <p:sp>
        <p:nvSpPr>
          <p:cNvPr id="266" name="Google Shape;266;p15"/>
          <p:cNvSpPr/>
          <p:nvPr/>
        </p:nvSpPr>
        <p:spPr>
          <a:xfrm>
            <a:off x="4802100" y="0"/>
            <a:ext cx="7389900" cy="69438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67" name="Google Shape;267;p15"/>
          <p:cNvPicPr preferRelativeResize="0"/>
          <p:nvPr/>
        </p:nvPicPr>
        <p:blipFill rotWithShape="1">
          <a:blip r:embed="rId4">
            <a:alphaModFix/>
          </a:blip>
          <a:srcRect/>
          <a:stretch/>
        </p:blipFill>
        <p:spPr>
          <a:xfrm>
            <a:off x="10571881" y="400525"/>
            <a:ext cx="1277839" cy="436729"/>
          </a:xfrm>
          <a:prstGeom prst="rect">
            <a:avLst/>
          </a:prstGeom>
          <a:noFill/>
          <a:ln>
            <a:noFill/>
          </a:ln>
        </p:spPr>
      </p:pic>
      <p:sp>
        <p:nvSpPr>
          <p:cNvPr id="268" name="Google Shape;268;p15"/>
          <p:cNvSpPr txBox="1">
            <a:spLocks noGrp="1"/>
          </p:cNvSpPr>
          <p:nvPr>
            <p:ph type="title"/>
          </p:nvPr>
        </p:nvSpPr>
        <p:spPr>
          <a:xfrm>
            <a:off x="7148797" y="934236"/>
            <a:ext cx="2947800" cy="684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alibri"/>
              <a:buNone/>
            </a:pPr>
            <a:r>
              <a:rPr lang="es-CL" sz="4400" b="1" i="0" u="none" strike="noStrike" cap="none" dirty="0">
                <a:solidFill>
                  <a:schemeClr val="lt1"/>
                </a:solidFill>
                <a:latin typeface="Arial"/>
                <a:ea typeface="Arial"/>
                <a:cs typeface="Arial"/>
                <a:sym typeface="Arial"/>
              </a:rPr>
              <a:t>eVentia</a:t>
            </a:r>
            <a:endParaRPr sz="4400" b="1" i="0" u="none" strike="noStrike" cap="none" dirty="0">
              <a:solidFill>
                <a:schemeClr val="lt1"/>
              </a:solidFill>
              <a:latin typeface="Calibri"/>
              <a:ea typeface="Calibri"/>
              <a:cs typeface="Calibri"/>
              <a:sym typeface="Calibri"/>
            </a:endParaRPr>
          </a:p>
        </p:txBody>
      </p:sp>
      <p:sp>
        <p:nvSpPr>
          <p:cNvPr id="269" name="Google Shape;269;p15"/>
          <p:cNvSpPr/>
          <p:nvPr/>
        </p:nvSpPr>
        <p:spPr>
          <a:xfrm>
            <a:off x="5282550" y="1891875"/>
            <a:ext cx="64290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Clr>
                <a:srgbClr val="000000"/>
              </a:buClr>
              <a:buSzPts val="1100"/>
              <a:buFont typeface="Arial"/>
              <a:buNone/>
            </a:pPr>
            <a:r>
              <a:rPr lang="es-CL" sz="2700" b="0" i="0" u="none" strike="noStrike" cap="none" dirty="0">
                <a:solidFill>
                  <a:schemeClr val="lt1"/>
                </a:solidFill>
                <a:latin typeface="Calibri"/>
                <a:ea typeface="Calibri"/>
                <a:cs typeface="Calibri"/>
                <a:sym typeface="Calibri"/>
              </a:rPr>
              <a:t>RedCLARA ha desarrollado, bajo acuerdos con la empresa EvenTwo, una </a:t>
            </a:r>
            <a:r>
              <a:rPr lang="es-CL" sz="2700" b="1" i="0" u="none" strike="noStrike" cap="none" dirty="0">
                <a:solidFill>
                  <a:schemeClr val="lt1"/>
                </a:solidFill>
                <a:latin typeface="Calibri"/>
                <a:ea typeface="Calibri"/>
                <a:cs typeface="Calibri"/>
                <a:sym typeface="Calibri"/>
              </a:rPr>
              <a:t>multi app</a:t>
            </a:r>
            <a:r>
              <a:rPr lang="es-CL" sz="2700" b="0" i="0" u="none" strike="noStrike" cap="none" dirty="0">
                <a:solidFill>
                  <a:schemeClr val="lt1"/>
                </a:solidFill>
                <a:latin typeface="Calibri"/>
                <a:ea typeface="Calibri"/>
                <a:cs typeface="Calibri"/>
                <a:sym typeface="Calibri"/>
              </a:rPr>
              <a:t> especializada que contiene aplicaciones para eventos de divulgación científica y académica. El acuerdo brinda </a:t>
            </a:r>
            <a:r>
              <a:rPr lang="es-CL" sz="2700" b="1" i="0" u="none" strike="noStrike" cap="none" dirty="0">
                <a:solidFill>
                  <a:schemeClr val="lt1"/>
                </a:solidFill>
                <a:latin typeface="Calibri"/>
                <a:ea typeface="Calibri"/>
                <a:cs typeface="Calibri"/>
                <a:sym typeface="Calibri"/>
              </a:rPr>
              <a:t>descuentos</a:t>
            </a:r>
            <a:r>
              <a:rPr lang="es-CL" sz="2700" b="0" i="0" u="none" strike="noStrike" cap="none" dirty="0">
                <a:solidFill>
                  <a:schemeClr val="lt1"/>
                </a:solidFill>
                <a:latin typeface="Calibri"/>
                <a:ea typeface="Calibri"/>
                <a:cs typeface="Calibri"/>
                <a:sym typeface="Calibri"/>
              </a:rPr>
              <a:t> en el desarrollo de la aplicación por evento, con la que se </a:t>
            </a:r>
            <a:r>
              <a:rPr lang="es-CL" sz="2700" b="0" i="0" u="none" strike="noStrike" cap="none">
                <a:solidFill>
                  <a:schemeClr val="lt1"/>
                </a:solidFill>
                <a:latin typeface="Calibri"/>
                <a:ea typeface="Calibri"/>
                <a:cs typeface="Calibri"/>
                <a:sym typeface="Calibri"/>
              </a:rPr>
              <a:t>puede organizar</a:t>
            </a:r>
            <a:r>
              <a:rPr lang="es-CL" sz="2700" b="0" i="0" u="none" strike="noStrike" cap="none" dirty="0">
                <a:solidFill>
                  <a:schemeClr val="lt1"/>
                </a:solidFill>
                <a:latin typeface="Calibri"/>
                <a:ea typeface="Calibri"/>
                <a:cs typeface="Calibri"/>
                <a:sym typeface="Calibri"/>
              </a:rPr>
              <a:t>, promover y gestionar dichos eventos.</a:t>
            </a:r>
            <a:endParaRPr sz="2700" b="0" i="0" u="none" strike="noStrike" cap="none" dirty="0">
              <a:solidFill>
                <a:schemeClr val="lt1"/>
              </a:solidFill>
              <a:latin typeface="Arial"/>
              <a:ea typeface="Arial"/>
              <a:cs typeface="Arial"/>
              <a:sym typeface="Arial"/>
            </a:endParaRPr>
          </a:p>
          <a:p>
            <a:pPr marL="0" marR="0" lvl="0" indent="0" algn="l" rtl="0">
              <a:lnSpc>
                <a:spcPct val="110000"/>
              </a:lnSpc>
              <a:spcBef>
                <a:spcPts val="2300"/>
              </a:spcBef>
              <a:spcAft>
                <a:spcPts val="0"/>
              </a:spcAft>
              <a:buClr>
                <a:srgbClr val="000000"/>
              </a:buClr>
              <a:buSzPts val="1100"/>
              <a:buFont typeface="Arial"/>
              <a:buNone/>
            </a:pPr>
            <a:endParaRPr sz="2700" b="0" i="0" u="none" strike="noStrike" cap="none" dirty="0">
              <a:solidFill>
                <a:schemeClr val="lt1"/>
              </a:solidFill>
              <a:latin typeface="Arial"/>
              <a:ea typeface="Arial"/>
              <a:cs typeface="Arial"/>
              <a:sym typeface="Arial"/>
            </a:endParaRPr>
          </a:p>
          <a:p>
            <a:pPr marL="0" marR="0" lvl="0" indent="0" algn="ctr" rtl="0">
              <a:lnSpc>
                <a:spcPct val="110000"/>
              </a:lnSpc>
              <a:spcBef>
                <a:spcPts val="2300"/>
              </a:spcBef>
              <a:spcAft>
                <a:spcPts val="2300"/>
              </a:spcAft>
              <a:buClr>
                <a:srgbClr val="000000"/>
              </a:buClr>
              <a:buSzPts val="1100"/>
              <a:buFont typeface="Arial"/>
              <a:buNone/>
            </a:pPr>
            <a:endParaRPr sz="2800" b="0" i="0" u="none" strike="noStrike" cap="none" dirty="0">
              <a:solidFill>
                <a:schemeClr val="lt1"/>
              </a:solidFill>
              <a:latin typeface="Calibri"/>
              <a:ea typeface="Calibri"/>
              <a:cs typeface="Calibri"/>
              <a:sym typeface="Calibri"/>
            </a:endParaRPr>
          </a:p>
        </p:txBody>
      </p:sp>
      <p:sp>
        <p:nvSpPr>
          <p:cNvPr id="270" name="Google Shape;270;p15"/>
          <p:cNvSpPr txBox="1"/>
          <p:nvPr/>
        </p:nvSpPr>
        <p:spPr>
          <a:xfrm>
            <a:off x="5735958" y="6330372"/>
            <a:ext cx="5773500" cy="38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s-CL" sz="1100" b="0" i="0" u="none" strike="noStrike" cap="none">
                <a:solidFill>
                  <a:schemeClr val="lt1"/>
                </a:solidFill>
                <a:latin typeface="Calibri"/>
                <a:ea typeface="Calibri"/>
                <a:cs typeface="Calibri"/>
                <a:sym typeface="Calibri"/>
              </a:rPr>
              <a:t>www.redclara.net/index.php/es/servicios-rc/servicios-de-colaboracion/multiapp-eventia</a:t>
            </a:r>
            <a:endParaRPr sz="1100" b="0" i="0" u="none" strike="noStrike" cap="none">
              <a:solidFill>
                <a:schemeClr val="lt1"/>
              </a:solidFill>
              <a:latin typeface="Calibri"/>
              <a:ea typeface="Calibri"/>
              <a:cs typeface="Calibri"/>
              <a:sym typeface="Calibri"/>
            </a:endParaRPr>
          </a:p>
        </p:txBody>
      </p:sp>
      <p:pic>
        <p:nvPicPr>
          <p:cNvPr id="8" name="Google Shape;249;g5fdb44d8a9_0_132">
            <a:extLst>
              <a:ext uri="{FF2B5EF4-FFF2-40B4-BE49-F238E27FC236}">
                <a16:creationId xmlns:a16="http://schemas.microsoft.com/office/drawing/2014/main" id="{7F4EE5A7-A145-2E47-A543-E0CE7F4AD032}"/>
              </a:ext>
            </a:extLst>
          </p:cNvPr>
          <p:cNvPicPr preferRelativeResize="0"/>
          <p:nvPr/>
        </p:nvPicPr>
        <p:blipFill>
          <a:blip r:embed="rId5">
            <a:alphaModFix/>
          </a:blip>
          <a:stretch>
            <a:fillRect/>
          </a:stretch>
        </p:blipFill>
        <p:spPr>
          <a:xfrm>
            <a:off x="4997694" y="222980"/>
            <a:ext cx="1222547" cy="805465"/>
          </a:xfrm>
          <a:prstGeom prst="rect">
            <a:avLst/>
          </a:prstGeom>
          <a:noFill/>
          <a:ln>
            <a:noFill/>
          </a:ln>
        </p:spPr>
      </p:pic>
    </p:spTree>
    <p:extLst>
      <p:ext uri="{BB962C8B-B14F-4D97-AF65-F5344CB8AC3E}">
        <p14:creationId xmlns:p14="http://schemas.microsoft.com/office/powerpoint/2010/main" val="16743953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5fd3563974_0_0"/>
          <p:cNvSpPr/>
          <p:nvPr/>
        </p:nvSpPr>
        <p:spPr>
          <a:xfrm>
            <a:off x="0" y="4632"/>
            <a:ext cx="12441899" cy="6891000"/>
          </a:xfrm>
          <a:prstGeom prst="rect">
            <a:avLst/>
          </a:prstGeom>
          <a:solidFill>
            <a:srgbClr val="FF642B"/>
          </a:solidFill>
          <a:ln w="12700" cap="flat" cmpd="sng">
            <a:solidFill>
              <a:srgbClr val="2F528F">
                <a:alpha val="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77" name="Google Shape;277;g5fd3563974_0_0"/>
          <p:cNvCxnSpPr/>
          <p:nvPr/>
        </p:nvCxnSpPr>
        <p:spPr>
          <a:xfrm>
            <a:off x="750013" y="962385"/>
            <a:ext cx="9164400" cy="0"/>
          </a:xfrm>
          <a:prstGeom prst="straightConnector1">
            <a:avLst/>
          </a:prstGeom>
          <a:noFill/>
          <a:ln w="9525" cap="flat" cmpd="sng">
            <a:solidFill>
              <a:srgbClr val="FF642B"/>
            </a:solidFill>
            <a:prstDash val="solid"/>
            <a:miter lim="800000"/>
            <a:headEnd type="none" w="sm" len="sm"/>
            <a:tailEnd type="none" w="sm" len="sm"/>
          </a:ln>
        </p:spPr>
      </p:cxnSp>
      <p:sp>
        <p:nvSpPr>
          <p:cNvPr id="278" name="Google Shape;278;g5fd3563974_0_0"/>
          <p:cNvSpPr/>
          <p:nvPr/>
        </p:nvSpPr>
        <p:spPr>
          <a:xfrm>
            <a:off x="-102742" y="6719300"/>
            <a:ext cx="12441899" cy="171600"/>
          </a:xfrm>
          <a:prstGeom prst="rect">
            <a:avLst/>
          </a:prstGeom>
          <a:solidFill>
            <a:srgbClr val="FF642B"/>
          </a:solidFill>
          <a:ln w="12700" cap="flat" cmpd="sng">
            <a:solidFill>
              <a:srgbClr val="2F528F">
                <a:alpha val="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9" name="Google Shape;279;g5fd3563974_0_0"/>
          <p:cNvSpPr txBox="1"/>
          <p:nvPr/>
        </p:nvSpPr>
        <p:spPr>
          <a:xfrm>
            <a:off x="591725" y="3795625"/>
            <a:ext cx="11049900" cy="491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1F3864"/>
              </a:buClr>
              <a:buSzPts val="3600"/>
              <a:buFont typeface="Calibri"/>
              <a:buNone/>
            </a:pPr>
            <a:r>
              <a:rPr lang="es-CL" sz="4800" b="0" i="0" u="none" strike="noStrike" cap="none" dirty="0">
                <a:solidFill>
                  <a:schemeClr val="lt1"/>
                </a:solidFill>
                <a:latin typeface="Arial"/>
                <a:ea typeface="Arial"/>
                <a:cs typeface="Arial"/>
                <a:sym typeface="Arial"/>
              </a:rPr>
              <a:t>Proyectos en Desarrollo RedCLARA</a:t>
            </a:r>
            <a:endParaRPr sz="1400" b="0" i="0" u="none" strike="noStrike" cap="none" dirty="0">
              <a:solidFill>
                <a:srgbClr val="000000"/>
              </a:solidFill>
              <a:latin typeface="Arial"/>
              <a:ea typeface="Arial"/>
              <a:cs typeface="Arial"/>
              <a:sym typeface="Arial"/>
            </a:endParaRPr>
          </a:p>
        </p:txBody>
      </p:sp>
      <p:cxnSp>
        <p:nvCxnSpPr>
          <p:cNvPr id="280" name="Google Shape;280;g5fd3563974_0_0"/>
          <p:cNvCxnSpPr/>
          <p:nvPr/>
        </p:nvCxnSpPr>
        <p:spPr>
          <a:xfrm>
            <a:off x="750013" y="3499478"/>
            <a:ext cx="10891500" cy="0"/>
          </a:xfrm>
          <a:prstGeom prst="straightConnector1">
            <a:avLst/>
          </a:prstGeom>
          <a:noFill/>
          <a:ln w="9525" cap="flat" cmpd="sng">
            <a:solidFill>
              <a:schemeClr val="lt1"/>
            </a:solidFill>
            <a:prstDash val="solid"/>
            <a:round/>
            <a:headEnd type="none" w="sm" len="sm"/>
            <a:tailEnd type="none" w="sm" len="sm"/>
          </a:ln>
        </p:spPr>
      </p:cxnSp>
      <p:pic>
        <p:nvPicPr>
          <p:cNvPr id="281" name="Google Shape;281;g5fd3563974_0_0"/>
          <p:cNvPicPr preferRelativeResize="0"/>
          <p:nvPr/>
        </p:nvPicPr>
        <p:blipFill rotWithShape="1">
          <a:blip r:embed="rId3">
            <a:alphaModFix/>
          </a:blip>
          <a:srcRect/>
          <a:stretch/>
        </p:blipFill>
        <p:spPr>
          <a:xfrm>
            <a:off x="4137895" y="1741857"/>
            <a:ext cx="3916209" cy="1338451"/>
          </a:xfrm>
          <a:prstGeom prst="rect">
            <a:avLst/>
          </a:prstGeom>
          <a:noFill/>
          <a:ln>
            <a:noFill/>
          </a:ln>
        </p:spPr>
      </p:pic>
    </p:spTree>
    <p:extLst>
      <p:ext uri="{BB962C8B-B14F-4D97-AF65-F5344CB8AC3E}">
        <p14:creationId xmlns:p14="http://schemas.microsoft.com/office/powerpoint/2010/main" val="2075571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g5fdb44d8a9_0_122"/>
          <p:cNvPicPr preferRelativeResize="0"/>
          <p:nvPr/>
        </p:nvPicPr>
        <p:blipFill rotWithShape="1">
          <a:blip r:embed="rId3">
            <a:alphaModFix/>
          </a:blip>
          <a:srcRect/>
          <a:stretch/>
        </p:blipFill>
        <p:spPr>
          <a:xfrm>
            <a:off x="-757238" y="-457200"/>
            <a:ext cx="13706475" cy="7772400"/>
          </a:xfrm>
          <a:prstGeom prst="rect">
            <a:avLst/>
          </a:prstGeom>
          <a:noFill/>
          <a:ln>
            <a:noFill/>
          </a:ln>
        </p:spPr>
      </p:pic>
      <p:sp>
        <p:nvSpPr>
          <p:cNvPr id="288" name="Google Shape;288;g5fdb44d8a9_0_122"/>
          <p:cNvSpPr/>
          <p:nvPr/>
        </p:nvSpPr>
        <p:spPr>
          <a:xfrm>
            <a:off x="1471200" y="956700"/>
            <a:ext cx="9249600" cy="51057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9" name="Google Shape;289;g5fdb44d8a9_0_122"/>
          <p:cNvSpPr txBox="1"/>
          <p:nvPr/>
        </p:nvSpPr>
        <p:spPr>
          <a:xfrm>
            <a:off x="1870750" y="1378700"/>
            <a:ext cx="8264700" cy="4172100"/>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Clr>
                <a:schemeClr val="dk1"/>
              </a:buClr>
              <a:buSzPts val="3200"/>
              <a:buFont typeface="Arial"/>
              <a:buNone/>
            </a:pPr>
            <a:r>
              <a:rPr lang="es-CL" sz="3000" b="0" i="0" u="none" strike="noStrike" cap="none" dirty="0">
                <a:solidFill>
                  <a:schemeClr val="lt1"/>
                </a:solidFill>
                <a:latin typeface="Calibri"/>
                <a:ea typeface="Calibri"/>
                <a:cs typeface="Calibri"/>
                <a:sym typeface="Calibri"/>
              </a:rPr>
              <a:t>RedCLARA desarrolla de manera continua nuevos productos y servicios como respuesta a la constante detección y análisis de las necesidades de las Instituciones miembros de las RNIE socias</a:t>
            </a:r>
            <a:r>
              <a:rPr lang="es-CL" sz="3000" dirty="0">
                <a:solidFill>
                  <a:schemeClr val="lt1"/>
                </a:solidFill>
                <a:latin typeface="Calibri"/>
                <a:ea typeface="Calibri"/>
                <a:cs typeface="Calibri"/>
                <a:sym typeface="Calibri"/>
              </a:rPr>
              <a:t>,</a:t>
            </a:r>
            <a:r>
              <a:rPr lang="es-CL" sz="3000" b="0" i="0" u="none" strike="noStrike" cap="none" dirty="0">
                <a:solidFill>
                  <a:schemeClr val="lt1"/>
                </a:solidFill>
                <a:latin typeface="Calibri"/>
                <a:ea typeface="Calibri"/>
                <a:cs typeface="Calibri"/>
                <a:sym typeface="Calibri"/>
              </a:rPr>
              <a:t> para brindar mejor </a:t>
            </a:r>
            <a:r>
              <a:rPr lang="es-CL" sz="3000" b="1" i="0" u="none" strike="noStrike" cap="none" dirty="0">
                <a:solidFill>
                  <a:schemeClr val="lt1"/>
                </a:solidFill>
                <a:latin typeface="Calibri"/>
                <a:ea typeface="Calibri"/>
                <a:cs typeface="Calibri"/>
                <a:sym typeface="Calibri"/>
              </a:rPr>
              <a:t>conectividad, mayor seguridad y herramientas</a:t>
            </a:r>
            <a:r>
              <a:rPr lang="es-CL" sz="3000" b="0" i="0" u="none" strike="noStrike" cap="none" dirty="0">
                <a:solidFill>
                  <a:schemeClr val="lt1"/>
                </a:solidFill>
                <a:latin typeface="Calibri"/>
                <a:ea typeface="Calibri"/>
                <a:cs typeface="Calibri"/>
                <a:sym typeface="Calibri"/>
              </a:rPr>
              <a:t> más adecuadas para fortalecer el proceso de transformación digital en la educación latinoamericana y su relación con otras regiones.</a:t>
            </a:r>
            <a:endParaRPr sz="3000" b="0" i="0" u="none" strike="noStrike" cap="none" dirty="0">
              <a:solidFill>
                <a:schemeClr val="lt1"/>
              </a:solidFill>
              <a:latin typeface="Arial"/>
              <a:ea typeface="Arial"/>
              <a:cs typeface="Arial"/>
              <a:sym typeface="Arial"/>
            </a:endParaRPr>
          </a:p>
          <a:p>
            <a:pPr marL="0" marR="139700" lvl="0" indent="0" algn="ctr" rtl="0">
              <a:lnSpc>
                <a:spcPct val="115000"/>
              </a:lnSpc>
              <a:spcBef>
                <a:spcPts val="2300"/>
              </a:spcBef>
              <a:spcAft>
                <a:spcPts val="0"/>
              </a:spcAft>
              <a:buClr>
                <a:schemeClr val="dk1"/>
              </a:buClr>
              <a:buSzPts val="1100"/>
              <a:buFont typeface="Arial"/>
              <a:buNone/>
            </a:pPr>
            <a:endParaRPr sz="3000" b="0" i="0" u="none" strike="noStrike" cap="none"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485848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2" name="Google Shape;244;g5fdb44d8a9_0_132">
            <a:extLst>
              <a:ext uri="{FF2B5EF4-FFF2-40B4-BE49-F238E27FC236}">
                <a16:creationId xmlns:a16="http://schemas.microsoft.com/office/drawing/2014/main" id="{44837CE3-9BB6-EF4B-A32B-01A68F03F47B}"/>
              </a:ext>
            </a:extLst>
          </p:cNvPr>
          <p:cNvSpPr/>
          <p:nvPr/>
        </p:nvSpPr>
        <p:spPr>
          <a:xfrm>
            <a:off x="0" y="0"/>
            <a:ext cx="12170675" cy="6858000"/>
          </a:xfrm>
          <a:prstGeom prst="rect">
            <a:avLst/>
          </a:prstGeom>
          <a:solidFill>
            <a:srgbClr val="0000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CL" sz="1400" b="0" i="0" u="none" strike="noStrike" cap="none">
                <a:solidFill>
                  <a:schemeClr val="lt1"/>
                </a:solidFill>
                <a:latin typeface="Arial"/>
                <a:ea typeface="Arial"/>
                <a:cs typeface="Arial"/>
                <a:sym typeface="Arial"/>
              </a:rPr>
              <a:t>.</a:t>
            </a:r>
            <a:endParaRPr sz="1400" b="0" i="0" u="none" strike="noStrike" cap="none">
              <a:solidFill>
                <a:schemeClr val="lt1"/>
              </a:solidFill>
              <a:latin typeface="Arial"/>
              <a:ea typeface="Arial"/>
              <a:cs typeface="Arial"/>
              <a:sym typeface="Arial"/>
            </a:endParaRPr>
          </a:p>
        </p:txBody>
      </p:sp>
      <p:pic>
        <p:nvPicPr>
          <p:cNvPr id="5" name="Picture 4" descr="A picture containing table, sitting, black, small&#10;&#10;Description automatically generated">
            <a:extLst>
              <a:ext uri="{FF2B5EF4-FFF2-40B4-BE49-F238E27FC236}">
                <a16:creationId xmlns:a16="http://schemas.microsoft.com/office/drawing/2014/main" id="{1896F974-A2DE-CF4D-82A7-982602FD9280}"/>
              </a:ext>
            </a:extLst>
          </p:cNvPr>
          <p:cNvPicPr>
            <a:picLocks noChangeAspect="1"/>
          </p:cNvPicPr>
          <p:nvPr/>
        </p:nvPicPr>
        <p:blipFill>
          <a:blip r:embed="rId3"/>
          <a:stretch>
            <a:fillRect/>
          </a:stretch>
        </p:blipFill>
        <p:spPr>
          <a:xfrm>
            <a:off x="1048582" y="0"/>
            <a:ext cx="10292842" cy="6858000"/>
          </a:xfrm>
          <a:prstGeom prst="rect">
            <a:avLst/>
          </a:prstGeom>
        </p:spPr>
      </p:pic>
      <p:pic>
        <p:nvPicPr>
          <p:cNvPr id="14" name="Google Shape;281;g5fd3563974_0_0">
            <a:extLst>
              <a:ext uri="{FF2B5EF4-FFF2-40B4-BE49-F238E27FC236}">
                <a16:creationId xmlns:a16="http://schemas.microsoft.com/office/drawing/2014/main" id="{69C2DF88-F919-4F4C-82D5-EF56BFF2ACD9}"/>
              </a:ext>
            </a:extLst>
          </p:cNvPr>
          <p:cNvPicPr preferRelativeResize="0"/>
          <p:nvPr/>
        </p:nvPicPr>
        <p:blipFill rotWithShape="1">
          <a:blip r:embed="rId4">
            <a:alphaModFix/>
          </a:blip>
          <a:srcRect/>
          <a:stretch/>
        </p:blipFill>
        <p:spPr>
          <a:xfrm>
            <a:off x="10121900" y="231764"/>
            <a:ext cx="1564404" cy="534670"/>
          </a:xfrm>
          <a:prstGeom prst="rect">
            <a:avLst/>
          </a:prstGeom>
          <a:noFill/>
          <a:ln>
            <a:noFill/>
          </a:ln>
        </p:spPr>
      </p:pic>
      <p:pic>
        <p:nvPicPr>
          <p:cNvPr id="6" name="Google Shape;249;g5fdb44d8a9_0_132">
            <a:extLst>
              <a:ext uri="{FF2B5EF4-FFF2-40B4-BE49-F238E27FC236}">
                <a16:creationId xmlns:a16="http://schemas.microsoft.com/office/drawing/2014/main" id="{4F60E233-78D0-AB41-89EC-CDE57C592666}"/>
              </a:ext>
            </a:extLst>
          </p:cNvPr>
          <p:cNvPicPr preferRelativeResize="0"/>
          <p:nvPr/>
        </p:nvPicPr>
        <p:blipFill>
          <a:blip r:embed="rId5">
            <a:alphaModFix/>
          </a:blip>
          <a:stretch>
            <a:fillRect/>
          </a:stretch>
        </p:blipFill>
        <p:spPr>
          <a:xfrm>
            <a:off x="190931" y="0"/>
            <a:ext cx="1715301" cy="1088550"/>
          </a:xfrm>
          <a:prstGeom prst="rect">
            <a:avLst/>
          </a:prstGeom>
          <a:noFill/>
          <a:ln>
            <a:noFill/>
          </a:ln>
        </p:spPr>
      </p:pic>
    </p:spTree>
    <p:extLst>
      <p:ext uri="{BB962C8B-B14F-4D97-AF65-F5344CB8AC3E}">
        <p14:creationId xmlns:p14="http://schemas.microsoft.com/office/powerpoint/2010/main" val="2007997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5" name="Google Shape;295;g5fdb44d8a9_0_32"/>
          <p:cNvSpPr/>
          <p:nvPr/>
        </p:nvSpPr>
        <p:spPr>
          <a:xfrm>
            <a:off x="0" y="0"/>
            <a:ext cx="6997500" cy="69438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96" name="Google Shape;296;g5fdb44d8a9_0_32"/>
          <p:cNvPicPr preferRelativeResize="0"/>
          <p:nvPr/>
        </p:nvPicPr>
        <p:blipFill rotWithShape="1">
          <a:blip r:embed="rId3">
            <a:alphaModFix/>
          </a:blip>
          <a:srcRect/>
          <a:stretch/>
        </p:blipFill>
        <p:spPr>
          <a:xfrm>
            <a:off x="534218" y="268369"/>
            <a:ext cx="1277839" cy="436729"/>
          </a:xfrm>
          <a:prstGeom prst="rect">
            <a:avLst/>
          </a:prstGeom>
          <a:noFill/>
          <a:ln>
            <a:noFill/>
          </a:ln>
        </p:spPr>
      </p:pic>
      <p:sp>
        <p:nvSpPr>
          <p:cNvPr id="297" name="Google Shape;297;g5fdb44d8a9_0_32"/>
          <p:cNvSpPr txBox="1">
            <a:spLocks noGrp="1"/>
          </p:cNvSpPr>
          <p:nvPr>
            <p:ph type="title"/>
          </p:nvPr>
        </p:nvSpPr>
        <p:spPr>
          <a:xfrm>
            <a:off x="393000" y="853892"/>
            <a:ext cx="6100500" cy="684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alibri"/>
              <a:buNone/>
            </a:pPr>
            <a:r>
              <a:rPr lang="es-CL" sz="4400" b="1" i="0" u="none" strike="noStrike" cap="none" dirty="0">
                <a:solidFill>
                  <a:schemeClr val="lt1"/>
                </a:solidFill>
                <a:latin typeface="Arial"/>
                <a:ea typeface="Arial"/>
                <a:cs typeface="Arial"/>
                <a:sym typeface="Arial"/>
              </a:rPr>
              <a:t>Repositorios</a:t>
            </a:r>
            <a:endParaRPr sz="4400" b="1" i="0" u="none" strike="noStrike" cap="none" dirty="0">
              <a:solidFill>
                <a:schemeClr val="lt1"/>
              </a:solidFill>
              <a:latin typeface="Calibri"/>
              <a:ea typeface="Calibri"/>
              <a:cs typeface="Calibri"/>
              <a:sym typeface="Calibri"/>
            </a:endParaRPr>
          </a:p>
        </p:txBody>
      </p:sp>
      <p:sp>
        <p:nvSpPr>
          <p:cNvPr id="298" name="Google Shape;298;g5fdb44d8a9_0_32"/>
          <p:cNvSpPr/>
          <p:nvPr/>
        </p:nvSpPr>
        <p:spPr>
          <a:xfrm>
            <a:off x="0" y="1687286"/>
            <a:ext cx="6886500" cy="1015800"/>
          </a:xfrm>
          <a:prstGeom prst="rect">
            <a:avLst/>
          </a:prstGeom>
          <a:noFill/>
          <a:ln>
            <a:noFill/>
          </a:ln>
        </p:spPr>
        <p:txBody>
          <a:bodyPr spcFirstLastPara="1" wrap="square" lIns="91425" tIns="45700" rIns="91425" bIns="45700" anchor="t" anchorCtr="0">
            <a:noAutofit/>
          </a:bodyPr>
          <a:lstStyle/>
          <a:p>
            <a:pPr marL="457200" marR="0" lvl="0" indent="-368300" algn="l" rtl="0">
              <a:lnSpc>
                <a:spcPct val="100000"/>
              </a:lnSpc>
              <a:spcBef>
                <a:spcPts val="0"/>
              </a:spcBef>
              <a:spcAft>
                <a:spcPts val="0"/>
              </a:spcAft>
              <a:buClr>
                <a:schemeClr val="lt1"/>
              </a:buClr>
              <a:buSzPts val="2200"/>
              <a:buFont typeface="Calibri"/>
              <a:buChar char="✓"/>
            </a:pPr>
            <a:r>
              <a:rPr lang="es-CL" sz="2200" b="0" i="0" u="none" strike="noStrike" cap="none" dirty="0">
                <a:solidFill>
                  <a:schemeClr val="lt1"/>
                </a:solidFill>
                <a:latin typeface="Calibri"/>
                <a:ea typeface="Calibri"/>
                <a:cs typeface="Calibri"/>
                <a:sym typeface="Calibri"/>
              </a:rPr>
              <a:t>El proyecto de </a:t>
            </a:r>
            <a:r>
              <a:rPr lang="es-CL" sz="2200" b="1" i="0" u="none" strike="noStrike" cap="none" dirty="0">
                <a:solidFill>
                  <a:schemeClr val="lt1"/>
                </a:solidFill>
                <a:latin typeface="Calibri"/>
                <a:ea typeface="Calibri"/>
                <a:cs typeface="Calibri"/>
                <a:sym typeface="Calibri"/>
              </a:rPr>
              <a:t>Repositorios de Publicaciones Abiertas en la Nube</a:t>
            </a:r>
            <a:r>
              <a:rPr lang="es-CL" sz="2200" b="0" i="0" u="none" strike="noStrike" cap="none" dirty="0">
                <a:solidFill>
                  <a:schemeClr val="lt1"/>
                </a:solidFill>
                <a:latin typeface="Calibri"/>
                <a:ea typeface="Calibri"/>
                <a:cs typeface="Calibri"/>
                <a:sym typeface="Calibri"/>
              </a:rPr>
              <a:t> permitiría a investigadores y académicos acceder a recursos open</a:t>
            </a:r>
            <a:r>
              <a:rPr lang="es-CL" sz="2200" dirty="0">
                <a:solidFill>
                  <a:schemeClr val="lt1"/>
                </a:solidFill>
                <a:latin typeface="Calibri"/>
                <a:ea typeface="Calibri"/>
                <a:cs typeface="Calibri"/>
                <a:sym typeface="Calibri"/>
              </a:rPr>
              <a:t> </a:t>
            </a:r>
            <a:r>
              <a:rPr lang="es-CL" sz="2200" b="0" i="0" u="none" strike="noStrike" cap="none" dirty="0">
                <a:solidFill>
                  <a:schemeClr val="lt1"/>
                </a:solidFill>
                <a:latin typeface="Calibri"/>
                <a:ea typeface="Calibri"/>
                <a:cs typeface="Calibri"/>
                <a:sym typeface="Calibri"/>
              </a:rPr>
              <a:t>source validados con sus respectiva metadata, para impulsar el acceso continuo a usuarios finales de instituciones socias, a información de gran trascendencia para su quehacer.</a:t>
            </a:r>
            <a:endParaRPr sz="2200" b="0" i="0" u="none" strike="noStrike" cap="none" dirty="0">
              <a:solidFill>
                <a:schemeClr val="lt1"/>
              </a:solidFill>
              <a:latin typeface="Calibri"/>
              <a:ea typeface="Calibri"/>
              <a:cs typeface="Calibri"/>
              <a:sym typeface="Calibri"/>
            </a:endParaRPr>
          </a:p>
          <a:p>
            <a:pPr marL="457200" marR="0" lvl="0" indent="-368300" algn="l" rtl="0">
              <a:lnSpc>
                <a:spcPct val="100000"/>
              </a:lnSpc>
              <a:spcBef>
                <a:spcPts val="0"/>
              </a:spcBef>
              <a:spcAft>
                <a:spcPts val="0"/>
              </a:spcAft>
              <a:buClr>
                <a:schemeClr val="lt1"/>
              </a:buClr>
              <a:buSzPts val="2200"/>
              <a:buFont typeface="Calibri"/>
              <a:buChar char="✓"/>
            </a:pPr>
            <a:r>
              <a:rPr lang="es-CL" sz="2200" b="0" i="0" u="none" strike="noStrike" cap="none" dirty="0">
                <a:solidFill>
                  <a:schemeClr val="lt1"/>
                </a:solidFill>
                <a:latin typeface="Calibri"/>
                <a:ea typeface="Calibri"/>
                <a:cs typeface="Calibri"/>
                <a:sym typeface="Calibri"/>
              </a:rPr>
              <a:t>Los </a:t>
            </a:r>
            <a:r>
              <a:rPr lang="es-CL" sz="2200" b="1" i="0" u="none" strike="noStrike" cap="none" dirty="0">
                <a:solidFill>
                  <a:schemeClr val="lt1"/>
                </a:solidFill>
                <a:latin typeface="Calibri"/>
                <a:ea typeface="Calibri"/>
                <a:cs typeface="Calibri"/>
                <a:sym typeface="Calibri"/>
              </a:rPr>
              <a:t>Repositorios de Datos en Nube </a:t>
            </a:r>
            <a:r>
              <a:rPr lang="es-CL" sz="2200" b="0" i="0" u="none" strike="noStrike" cap="none" dirty="0">
                <a:solidFill>
                  <a:schemeClr val="lt1"/>
                </a:solidFill>
                <a:latin typeface="Calibri"/>
                <a:ea typeface="Calibri"/>
                <a:cs typeface="Calibri"/>
                <a:sym typeface="Calibri"/>
              </a:rPr>
              <a:t>permiten el acceso a diversos materiales que a su vez posibilita la validación de material científico y educativo de gran valor para el ejercicio de la investigación.</a:t>
            </a:r>
          </a:p>
          <a:p>
            <a:pPr marL="457200" lvl="0" indent="-368300">
              <a:buClr>
                <a:schemeClr val="lt1"/>
              </a:buClr>
              <a:buSzPts val="2200"/>
              <a:buFont typeface="Calibri"/>
              <a:buChar char="✓"/>
            </a:pPr>
            <a:r>
              <a:rPr lang="es-CL" sz="2200" dirty="0">
                <a:solidFill>
                  <a:schemeClr val="lt1"/>
                </a:solidFill>
                <a:latin typeface="Calibri"/>
                <a:ea typeface="Calibri"/>
                <a:cs typeface="Calibri"/>
                <a:sym typeface="Calibri"/>
              </a:rPr>
              <a:t>El </a:t>
            </a:r>
            <a:r>
              <a:rPr lang="es-CL" sz="2200" b="1" dirty="0">
                <a:solidFill>
                  <a:schemeClr val="lt1"/>
                </a:solidFill>
                <a:latin typeface="Calibri"/>
                <a:ea typeface="Calibri"/>
                <a:cs typeface="Calibri"/>
                <a:sym typeface="Calibri"/>
              </a:rPr>
              <a:t>Repositorio de Videos RedCLARA </a:t>
            </a:r>
            <a:r>
              <a:rPr lang="es-CL" sz="2200" dirty="0">
                <a:solidFill>
                  <a:schemeClr val="lt1"/>
                </a:solidFill>
                <a:latin typeface="Calibri"/>
                <a:ea typeface="Calibri"/>
                <a:cs typeface="Calibri"/>
                <a:sym typeface="Calibri"/>
              </a:rPr>
              <a:t>albergará materiales audiovisuales para fomentar la visibilidad, difusión y colaboración entre pares de quehaceres científicos y académicos en la región.</a:t>
            </a:r>
            <a:endParaRPr sz="2400" b="0" i="0" u="none" strike="noStrike" cap="none" dirty="0">
              <a:solidFill>
                <a:schemeClr val="lt1"/>
              </a:solidFill>
              <a:latin typeface="Calibri"/>
              <a:ea typeface="Calibri"/>
              <a:cs typeface="Calibri"/>
              <a:sym typeface="Calibri"/>
            </a:endParaRPr>
          </a:p>
          <a:p>
            <a:pPr marL="0" marR="0" lvl="0" indent="0" algn="l" rtl="0">
              <a:lnSpc>
                <a:spcPct val="110000"/>
              </a:lnSpc>
              <a:spcBef>
                <a:spcPts val="2300"/>
              </a:spcBef>
              <a:spcAft>
                <a:spcPts val="0"/>
              </a:spcAft>
              <a:buClr>
                <a:srgbClr val="000000"/>
              </a:buClr>
              <a:buSzPts val="1100"/>
              <a:buFont typeface="Arial"/>
              <a:buNone/>
            </a:pPr>
            <a:endParaRPr sz="2800" b="0" i="0" u="none" strike="noStrike" cap="none" dirty="0">
              <a:solidFill>
                <a:schemeClr val="lt1"/>
              </a:solidFill>
              <a:latin typeface="Arial"/>
              <a:ea typeface="Arial"/>
              <a:cs typeface="Arial"/>
              <a:sym typeface="Arial"/>
            </a:endParaRPr>
          </a:p>
          <a:p>
            <a:pPr marL="0" marR="0" lvl="0" indent="0" algn="ctr" rtl="0">
              <a:lnSpc>
                <a:spcPct val="110000"/>
              </a:lnSpc>
              <a:spcBef>
                <a:spcPts val="2300"/>
              </a:spcBef>
              <a:spcAft>
                <a:spcPts val="2300"/>
              </a:spcAft>
              <a:buClr>
                <a:srgbClr val="000000"/>
              </a:buClr>
              <a:buSzPts val="1100"/>
              <a:buFont typeface="Arial"/>
              <a:buNone/>
            </a:pPr>
            <a:endParaRPr sz="2800" b="0" i="0" u="none" strike="noStrike" cap="none" dirty="0">
              <a:solidFill>
                <a:schemeClr val="lt1"/>
              </a:solidFill>
              <a:latin typeface="Calibri"/>
              <a:ea typeface="Calibri"/>
              <a:cs typeface="Calibri"/>
              <a:sym typeface="Calibri"/>
            </a:endParaRPr>
          </a:p>
        </p:txBody>
      </p:sp>
      <p:pic>
        <p:nvPicPr>
          <p:cNvPr id="2" name="Picture 2">
            <a:extLst>
              <a:ext uri="{FF2B5EF4-FFF2-40B4-BE49-F238E27FC236}">
                <a16:creationId xmlns:a16="http://schemas.microsoft.com/office/drawing/2014/main" id="{D11E85C6-4A01-4180-ABBB-D1A79E280340}"/>
              </a:ext>
            </a:extLst>
          </p:cNvPr>
          <p:cNvPicPr>
            <a:picLocks noChangeAspect="1"/>
          </p:cNvPicPr>
          <p:nvPr/>
        </p:nvPicPr>
        <p:blipFill rotWithShape="1">
          <a:blip r:embed="rId4"/>
          <a:srcRect t="11607" r="-192"/>
          <a:stretch/>
        </p:blipFill>
        <p:spPr>
          <a:xfrm>
            <a:off x="6959112" y="-2005"/>
            <a:ext cx="5242084" cy="6951786"/>
          </a:xfrm>
          <a:prstGeom prst="rect">
            <a:avLst/>
          </a:prstGeom>
        </p:spPr>
      </p:pic>
      <p:pic>
        <p:nvPicPr>
          <p:cNvPr id="7" name="Google Shape;249;g5fdb44d8a9_0_132">
            <a:extLst>
              <a:ext uri="{FF2B5EF4-FFF2-40B4-BE49-F238E27FC236}">
                <a16:creationId xmlns:a16="http://schemas.microsoft.com/office/drawing/2014/main" id="{F801B149-4EA5-F442-9A26-3E0078E4DE7D}"/>
              </a:ext>
            </a:extLst>
          </p:cNvPr>
          <p:cNvPicPr preferRelativeResize="0"/>
          <p:nvPr/>
        </p:nvPicPr>
        <p:blipFill>
          <a:blip r:embed="rId5">
            <a:alphaModFix/>
          </a:blip>
          <a:stretch>
            <a:fillRect/>
          </a:stretch>
        </p:blipFill>
        <p:spPr>
          <a:xfrm>
            <a:off x="5477190" y="200678"/>
            <a:ext cx="1222547" cy="805465"/>
          </a:xfrm>
          <a:prstGeom prst="rect">
            <a:avLst/>
          </a:prstGeom>
          <a:noFill/>
          <a:ln>
            <a:noFill/>
          </a:ln>
        </p:spPr>
      </p:pic>
    </p:spTree>
    <p:extLst>
      <p:ext uri="{BB962C8B-B14F-4D97-AF65-F5344CB8AC3E}">
        <p14:creationId xmlns:p14="http://schemas.microsoft.com/office/powerpoint/2010/main" val="22535107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g5fdb44d8a9_0_40"/>
          <p:cNvPicPr preferRelativeResize="0"/>
          <p:nvPr/>
        </p:nvPicPr>
        <p:blipFill rotWithShape="1">
          <a:blip r:embed="rId3">
            <a:alphaModFix/>
          </a:blip>
          <a:srcRect r="48773"/>
          <a:stretch/>
        </p:blipFill>
        <p:spPr>
          <a:xfrm>
            <a:off x="1" y="0"/>
            <a:ext cx="5269581" cy="6858001"/>
          </a:xfrm>
          <a:prstGeom prst="rect">
            <a:avLst/>
          </a:prstGeom>
          <a:noFill/>
          <a:ln>
            <a:noFill/>
          </a:ln>
        </p:spPr>
      </p:pic>
      <p:sp>
        <p:nvSpPr>
          <p:cNvPr id="305" name="Google Shape;305;g5fdb44d8a9_0_40"/>
          <p:cNvSpPr/>
          <p:nvPr/>
        </p:nvSpPr>
        <p:spPr>
          <a:xfrm>
            <a:off x="4892040" y="0"/>
            <a:ext cx="7300096" cy="68580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06" name="Google Shape;306;g5fdb44d8a9_0_40"/>
          <p:cNvPicPr preferRelativeResize="0"/>
          <p:nvPr/>
        </p:nvPicPr>
        <p:blipFill rotWithShape="1">
          <a:blip r:embed="rId4">
            <a:alphaModFix/>
          </a:blip>
          <a:srcRect/>
          <a:stretch/>
        </p:blipFill>
        <p:spPr>
          <a:xfrm>
            <a:off x="10464217" y="257025"/>
            <a:ext cx="1277839" cy="436729"/>
          </a:xfrm>
          <a:prstGeom prst="rect">
            <a:avLst/>
          </a:prstGeom>
          <a:noFill/>
          <a:ln>
            <a:noFill/>
          </a:ln>
        </p:spPr>
      </p:pic>
      <p:sp>
        <p:nvSpPr>
          <p:cNvPr id="307" name="Google Shape;307;g5fdb44d8a9_0_40"/>
          <p:cNvSpPr/>
          <p:nvPr/>
        </p:nvSpPr>
        <p:spPr>
          <a:xfrm>
            <a:off x="5269582" y="2396550"/>
            <a:ext cx="6425543" cy="3200400"/>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110000"/>
              </a:lnSpc>
              <a:spcBef>
                <a:spcPts val="0"/>
              </a:spcBef>
              <a:spcAft>
                <a:spcPts val="0"/>
              </a:spcAft>
              <a:buClr>
                <a:srgbClr val="000000"/>
              </a:buClr>
              <a:buSzPts val="1100"/>
              <a:buFont typeface="Arial"/>
              <a:buChar char="•"/>
            </a:pPr>
            <a:r>
              <a:rPr lang="es-CL" sz="2400" b="0" i="0" u="none" strike="noStrike" cap="none" dirty="0">
                <a:solidFill>
                  <a:schemeClr val="lt1"/>
                </a:solidFill>
                <a:latin typeface="Calibri"/>
                <a:ea typeface="Calibri"/>
                <a:cs typeface="Calibri"/>
                <a:sym typeface="Calibri"/>
              </a:rPr>
              <a:t>RedCLARA se encuentra desarrollando una aplicación que permitiría el acceso, dentro de un flujo de trabajo continuo, a </a:t>
            </a:r>
            <a:r>
              <a:rPr lang="es-CL" sz="2400" b="1" i="0" u="none" strike="noStrike" cap="none" dirty="0">
                <a:solidFill>
                  <a:schemeClr val="lt1"/>
                </a:solidFill>
                <a:latin typeface="Calibri"/>
                <a:ea typeface="Calibri"/>
                <a:cs typeface="Calibri"/>
                <a:sym typeface="Calibri"/>
              </a:rPr>
              <a:t>publicaciones y datos open source validados</a:t>
            </a:r>
            <a:r>
              <a:rPr lang="es-CL" sz="2400" b="0" i="0" u="none" strike="noStrike" cap="none" dirty="0">
                <a:solidFill>
                  <a:schemeClr val="lt1"/>
                </a:solidFill>
                <a:latin typeface="Calibri"/>
                <a:ea typeface="Calibri"/>
                <a:cs typeface="Calibri"/>
                <a:sym typeface="Calibri"/>
              </a:rPr>
              <a:t> y con la posibilidad de crear grupos de trabajo en línea lo que fortalece la colaboración y el uso de información de alta calidad en instancias de investigación y académicas.</a:t>
            </a:r>
            <a:endParaRPr sz="2400" b="0" i="0" u="none" strike="noStrike" cap="none" dirty="0">
              <a:solidFill>
                <a:schemeClr val="lt1"/>
              </a:solidFill>
              <a:latin typeface="Calibri"/>
              <a:ea typeface="Calibri"/>
              <a:cs typeface="Calibri"/>
              <a:sym typeface="Calibri"/>
            </a:endParaRPr>
          </a:p>
          <a:p>
            <a:pPr marL="0" marR="0" lvl="0" indent="0" algn="ctr" rtl="0">
              <a:lnSpc>
                <a:spcPct val="110000"/>
              </a:lnSpc>
              <a:spcBef>
                <a:spcPts val="2300"/>
              </a:spcBef>
              <a:spcAft>
                <a:spcPts val="2300"/>
              </a:spcAft>
              <a:buClr>
                <a:srgbClr val="000000"/>
              </a:buClr>
              <a:buSzPts val="2400"/>
              <a:buFont typeface="Arial"/>
              <a:buNone/>
            </a:pPr>
            <a:endParaRPr sz="2400" b="0" i="0" u="none" strike="noStrike" cap="none" dirty="0">
              <a:solidFill>
                <a:schemeClr val="lt1"/>
              </a:solidFill>
              <a:latin typeface="Calibri"/>
              <a:ea typeface="Calibri"/>
              <a:cs typeface="Calibri"/>
              <a:sym typeface="Calibri"/>
            </a:endParaRPr>
          </a:p>
        </p:txBody>
      </p:sp>
      <p:sp>
        <p:nvSpPr>
          <p:cNvPr id="308" name="Google Shape;308;g5fdb44d8a9_0_40"/>
          <p:cNvSpPr txBox="1">
            <a:spLocks noGrp="1"/>
          </p:cNvSpPr>
          <p:nvPr>
            <p:ph type="title"/>
          </p:nvPr>
        </p:nvSpPr>
        <p:spPr>
          <a:xfrm>
            <a:off x="5401353" y="1261050"/>
            <a:ext cx="6162000" cy="559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s-CL" sz="4400" b="1" i="0" u="none" strike="noStrike" cap="none" dirty="0">
                <a:solidFill>
                  <a:schemeClr val="lt1"/>
                </a:solidFill>
                <a:latin typeface="Arial"/>
                <a:ea typeface="Arial"/>
                <a:cs typeface="Arial"/>
                <a:sym typeface="Arial"/>
              </a:rPr>
              <a:t>miLab</a:t>
            </a:r>
            <a:endParaRPr sz="1400" b="0" i="0" u="none" strike="noStrike" cap="none" dirty="0">
              <a:solidFill>
                <a:srgbClr val="000000"/>
              </a:solidFill>
              <a:latin typeface="Arial"/>
              <a:ea typeface="Arial"/>
              <a:cs typeface="Arial"/>
              <a:sym typeface="Arial"/>
            </a:endParaRPr>
          </a:p>
        </p:txBody>
      </p:sp>
      <p:pic>
        <p:nvPicPr>
          <p:cNvPr id="7" name="Google Shape;249;g5fdb44d8a9_0_132">
            <a:extLst>
              <a:ext uri="{FF2B5EF4-FFF2-40B4-BE49-F238E27FC236}">
                <a16:creationId xmlns:a16="http://schemas.microsoft.com/office/drawing/2014/main" id="{37376E28-CBFD-894E-9ED5-2A20FCAAF66F}"/>
              </a:ext>
            </a:extLst>
          </p:cNvPr>
          <p:cNvPicPr preferRelativeResize="0"/>
          <p:nvPr/>
        </p:nvPicPr>
        <p:blipFill>
          <a:blip r:embed="rId5">
            <a:alphaModFix/>
          </a:blip>
          <a:stretch>
            <a:fillRect/>
          </a:stretch>
        </p:blipFill>
        <p:spPr>
          <a:xfrm>
            <a:off x="5164959" y="200678"/>
            <a:ext cx="1222547" cy="805465"/>
          </a:xfrm>
          <a:prstGeom prst="rect">
            <a:avLst/>
          </a:prstGeom>
          <a:noFill/>
          <a:ln>
            <a:noFill/>
          </a:ln>
        </p:spPr>
      </p:pic>
    </p:spTree>
    <p:extLst>
      <p:ext uri="{BB962C8B-B14F-4D97-AF65-F5344CB8AC3E}">
        <p14:creationId xmlns:p14="http://schemas.microsoft.com/office/powerpoint/2010/main" val="2376239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g5fdb44d8a9_0_32"/>
          <p:cNvPicPr preferRelativeResize="0"/>
          <p:nvPr/>
        </p:nvPicPr>
        <p:blipFill rotWithShape="1">
          <a:blip r:embed="rId3">
            <a:alphaModFix/>
          </a:blip>
          <a:srcRect l="14552" r="30596" b="1234"/>
          <a:stretch/>
        </p:blipFill>
        <p:spPr>
          <a:xfrm>
            <a:off x="6480970" y="0"/>
            <a:ext cx="5711031" cy="6857999"/>
          </a:xfrm>
          <a:prstGeom prst="rect">
            <a:avLst/>
          </a:prstGeom>
          <a:noFill/>
          <a:ln>
            <a:noFill/>
          </a:ln>
        </p:spPr>
      </p:pic>
      <p:sp>
        <p:nvSpPr>
          <p:cNvPr id="295" name="Google Shape;295;g5fdb44d8a9_0_32"/>
          <p:cNvSpPr/>
          <p:nvPr/>
        </p:nvSpPr>
        <p:spPr>
          <a:xfrm>
            <a:off x="-47757" y="-52900"/>
            <a:ext cx="6997500" cy="694380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96" name="Google Shape;296;g5fdb44d8a9_0_32"/>
          <p:cNvPicPr preferRelativeResize="0"/>
          <p:nvPr/>
        </p:nvPicPr>
        <p:blipFill rotWithShape="1">
          <a:blip r:embed="rId4">
            <a:alphaModFix/>
          </a:blip>
          <a:srcRect/>
          <a:stretch/>
        </p:blipFill>
        <p:spPr>
          <a:xfrm>
            <a:off x="534218" y="409432"/>
            <a:ext cx="1277839" cy="436729"/>
          </a:xfrm>
          <a:prstGeom prst="rect">
            <a:avLst/>
          </a:prstGeom>
          <a:noFill/>
          <a:ln>
            <a:noFill/>
          </a:ln>
        </p:spPr>
      </p:pic>
      <p:sp>
        <p:nvSpPr>
          <p:cNvPr id="297" name="Google Shape;297;g5fdb44d8a9_0_32"/>
          <p:cNvSpPr txBox="1">
            <a:spLocks noGrp="1"/>
          </p:cNvSpPr>
          <p:nvPr>
            <p:ph type="title"/>
          </p:nvPr>
        </p:nvSpPr>
        <p:spPr>
          <a:xfrm>
            <a:off x="375473" y="1143317"/>
            <a:ext cx="6100500" cy="684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alibri"/>
              <a:buNone/>
            </a:pPr>
            <a:r>
              <a:rPr lang="es-CL" sz="4400" b="1" i="0" u="none" strike="noStrike" cap="none" dirty="0">
                <a:solidFill>
                  <a:schemeClr val="lt1"/>
                </a:solidFill>
                <a:latin typeface="Arial"/>
                <a:ea typeface="Arial"/>
                <a:cs typeface="Arial"/>
                <a:sym typeface="Arial"/>
              </a:rPr>
              <a:t>Colaboratorio 2.0</a:t>
            </a:r>
            <a:endParaRPr sz="4400" b="1" i="0" u="none" strike="noStrike" cap="none" dirty="0">
              <a:solidFill>
                <a:schemeClr val="lt1"/>
              </a:solidFill>
              <a:latin typeface="Calibri"/>
              <a:ea typeface="Calibri"/>
              <a:cs typeface="Calibri"/>
              <a:sym typeface="Calibri"/>
            </a:endParaRPr>
          </a:p>
        </p:txBody>
      </p:sp>
      <p:sp>
        <p:nvSpPr>
          <p:cNvPr id="298" name="Google Shape;298;g5fdb44d8a9_0_32"/>
          <p:cNvSpPr/>
          <p:nvPr/>
        </p:nvSpPr>
        <p:spPr>
          <a:xfrm>
            <a:off x="402993" y="2008334"/>
            <a:ext cx="6096000" cy="1015800"/>
          </a:xfrm>
          <a:prstGeom prst="rect">
            <a:avLst/>
          </a:prstGeom>
          <a:noFill/>
          <a:ln>
            <a:noFill/>
          </a:ln>
        </p:spPr>
        <p:txBody>
          <a:bodyPr spcFirstLastPara="1" wrap="square" lIns="91425" tIns="45700" rIns="91425" bIns="45700" anchor="t" anchorCtr="0">
            <a:noAutofit/>
          </a:bodyPr>
          <a:lstStyle/>
          <a:p>
            <a:pPr marL="88900" marR="0" lvl="0" algn="ctr" rtl="0">
              <a:lnSpc>
                <a:spcPct val="100000"/>
              </a:lnSpc>
              <a:spcBef>
                <a:spcPts val="0"/>
              </a:spcBef>
              <a:spcAft>
                <a:spcPts val="0"/>
              </a:spcAft>
              <a:buClr>
                <a:schemeClr val="lt1"/>
              </a:buClr>
              <a:buSzPts val="2200"/>
            </a:pPr>
            <a:r>
              <a:rPr lang="es-CL" sz="2800" dirty="0">
                <a:solidFill>
                  <a:schemeClr val="lt1"/>
                </a:solidFill>
                <a:latin typeface="Calibri"/>
                <a:ea typeface="Calibri"/>
                <a:cs typeface="Calibri"/>
                <a:sym typeface="Calibri"/>
              </a:rPr>
              <a:t>RedCLARA, preocupado por la innovación en sus servicios, trabaja en una nueva versión de Colaboratorio, que permita integrar algunas de las nuevas herramientas disponibles, junto con algunas de las favoritas de los usuarios  </a:t>
            </a:r>
            <a:endParaRPr sz="2800" b="0" i="0" u="none" strike="noStrike" cap="none" dirty="0">
              <a:solidFill>
                <a:schemeClr val="lt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200"/>
              <a:buFont typeface="Arial"/>
              <a:buNone/>
            </a:pPr>
            <a:endParaRPr sz="2200" b="0" i="0" u="none" strike="noStrike" cap="none" dirty="0">
              <a:solidFill>
                <a:schemeClr val="lt1"/>
              </a:solidFill>
              <a:latin typeface="Calibri"/>
              <a:ea typeface="Calibri"/>
              <a:cs typeface="Calibri"/>
              <a:sym typeface="Calibri"/>
            </a:endParaRPr>
          </a:p>
          <a:p>
            <a:pPr marL="0" marR="0" lvl="0" indent="0" algn="ctr" rtl="0">
              <a:lnSpc>
                <a:spcPct val="110000"/>
              </a:lnSpc>
              <a:spcBef>
                <a:spcPts val="0"/>
              </a:spcBef>
              <a:spcAft>
                <a:spcPts val="0"/>
              </a:spcAft>
              <a:buClr>
                <a:srgbClr val="000000"/>
              </a:buClr>
              <a:buSzPts val="2400"/>
              <a:buFont typeface="Arial"/>
              <a:buNone/>
            </a:pPr>
            <a:endParaRPr sz="2400" b="0" i="0" u="none" strike="noStrike" cap="none" dirty="0">
              <a:solidFill>
                <a:schemeClr val="lt1"/>
              </a:solidFill>
              <a:latin typeface="Calibri"/>
              <a:ea typeface="Calibri"/>
              <a:cs typeface="Calibri"/>
              <a:sym typeface="Calibri"/>
            </a:endParaRPr>
          </a:p>
          <a:p>
            <a:pPr marL="0" marR="0" lvl="0" indent="0" algn="l" rtl="0">
              <a:lnSpc>
                <a:spcPct val="110000"/>
              </a:lnSpc>
              <a:spcBef>
                <a:spcPts val="2300"/>
              </a:spcBef>
              <a:spcAft>
                <a:spcPts val="0"/>
              </a:spcAft>
              <a:buClr>
                <a:srgbClr val="000000"/>
              </a:buClr>
              <a:buSzPts val="1100"/>
              <a:buFont typeface="Arial"/>
              <a:buNone/>
            </a:pPr>
            <a:endParaRPr sz="2800" b="0" i="0" u="none" strike="noStrike" cap="none" dirty="0">
              <a:solidFill>
                <a:schemeClr val="lt1"/>
              </a:solidFill>
              <a:latin typeface="Arial"/>
              <a:ea typeface="Arial"/>
              <a:cs typeface="Arial"/>
              <a:sym typeface="Arial"/>
            </a:endParaRPr>
          </a:p>
          <a:p>
            <a:pPr marL="0" marR="0" lvl="0" indent="0" algn="ctr" rtl="0">
              <a:lnSpc>
                <a:spcPct val="110000"/>
              </a:lnSpc>
              <a:spcBef>
                <a:spcPts val="2300"/>
              </a:spcBef>
              <a:spcAft>
                <a:spcPts val="2300"/>
              </a:spcAft>
              <a:buClr>
                <a:srgbClr val="000000"/>
              </a:buClr>
              <a:buSzPts val="1100"/>
              <a:buFont typeface="Arial"/>
              <a:buNone/>
            </a:pPr>
            <a:endParaRPr sz="2800" b="0" i="0" u="none" strike="noStrike" cap="none" dirty="0">
              <a:solidFill>
                <a:schemeClr val="lt1"/>
              </a:solidFill>
              <a:latin typeface="Calibri"/>
              <a:ea typeface="Calibri"/>
              <a:cs typeface="Calibri"/>
              <a:sym typeface="Calibri"/>
            </a:endParaRPr>
          </a:p>
        </p:txBody>
      </p:sp>
      <p:pic>
        <p:nvPicPr>
          <p:cNvPr id="7" name="Google Shape;249;g5fdb44d8a9_0_132">
            <a:extLst>
              <a:ext uri="{FF2B5EF4-FFF2-40B4-BE49-F238E27FC236}">
                <a16:creationId xmlns:a16="http://schemas.microsoft.com/office/drawing/2014/main" id="{D2C54F6B-642C-4B42-A8FB-C317C07731E2}"/>
              </a:ext>
            </a:extLst>
          </p:cNvPr>
          <p:cNvPicPr preferRelativeResize="0"/>
          <p:nvPr/>
        </p:nvPicPr>
        <p:blipFill>
          <a:blip r:embed="rId5">
            <a:alphaModFix/>
          </a:blip>
          <a:stretch>
            <a:fillRect/>
          </a:stretch>
        </p:blipFill>
        <p:spPr>
          <a:xfrm>
            <a:off x="5532946" y="200678"/>
            <a:ext cx="1222547" cy="805465"/>
          </a:xfrm>
          <a:prstGeom prst="rect">
            <a:avLst/>
          </a:prstGeom>
          <a:noFill/>
          <a:ln>
            <a:noFill/>
          </a:ln>
        </p:spPr>
      </p:pic>
    </p:spTree>
    <p:extLst>
      <p:ext uri="{BB962C8B-B14F-4D97-AF65-F5344CB8AC3E}">
        <p14:creationId xmlns:p14="http://schemas.microsoft.com/office/powerpoint/2010/main" val="71562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0"/>
          <p:cNvSpPr/>
          <p:nvPr/>
        </p:nvSpPr>
        <p:spPr>
          <a:xfrm>
            <a:off x="-102742" y="0"/>
            <a:ext cx="12441900" cy="6891000"/>
          </a:xfrm>
          <a:prstGeom prst="rect">
            <a:avLst/>
          </a:prstGeom>
          <a:solidFill>
            <a:srgbClr val="FF642B"/>
          </a:solidFill>
          <a:ln w="12700" cap="flat" cmpd="sng">
            <a:solidFill>
              <a:srgbClr val="2F528F">
                <a:alpha val="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5" name="Google Shape;325;p20"/>
          <p:cNvPicPr preferRelativeResize="0"/>
          <p:nvPr/>
        </p:nvPicPr>
        <p:blipFill rotWithShape="1">
          <a:blip r:embed="rId3">
            <a:alphaModFix/>
          </a:blip>
          <a:srcRect/>
          <a:stretch/>
        </p:blipFill>
        <p:spPr>
          <a:xfrm>
            <a:off x="9744189" y="515495"/>
            <a:ext cx="2095692" cy="716249"/>
          </a:xfrm>
          <a:prstGeom prst="rect">
            <a:avLst/>
          </a:prstGeom>
          <a:noFill/>
          <a:ln>
            <a:noFill/>
          </a:ln>
        </p:spPr>
      </p:pic>
      <p:sp>
        <p:nvSpPr>
          <p:cNvPr id="326" name="Google Shape;326;p20"/>
          <p:cNvSpPr txBox="1"/>
          <p:nvPr/>
        </p:nvSpPr>
        <p:spPr>
          <a:xfrm>
            <a:off x="750025" y="2463488"/>
            <a:ext cx="10448700" cy="2959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0"/>
              <a:buFont typeface="Arial"/>
              <a:buNone/>
            </a:pPr>
            <a:r>
              <a:rPr lang="es-CL" sz="8000" b="1" i="0" u="none" strike="noStrike" cap="none">
                <a:solidFill>
                  <a:schemeClr val="lt1"/>
                </a:solidFill>
                <a:latin typeface="Calibri"/>
                <a:ea typeface="Calibri"/>
                <a:cs typeface="Calibri"/>
                <a:sym typeface="Calibri"/>
              </a:rPr>
              <a:t>¡Gracias!</a:t>
            </a:r>
            <a:endParaRPr sz="8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s-CL" sz="3600" u="sng">
                <a:solidFill>
                  <a:schemeClr val="hlink"/>
                </a:solidFill>
                <a:latin typeface="Calibri"/>
                <a:ea typeface="Calibri"/>
                <a:cs typeface="Calibri"/>
                <a:sym typeface="Calibri"/>
                <a:hlinkClick r:id="rId4"/>
              </a:rPr>
              <a:t>cudi@cudi.edu.mx</a:t>
            </a:r>
            <a:endParaRPr sz="36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s-CL" sz="3600" u="sng">
                <a:solidFill>
                  <a:schemeClr val="hlink"/>
                </a:solidFill>
                <a:latin typeface="Calibri"/>
                <a:ea typeface="Calibri"/>
                <a:cs typeface="Calibri"/>
                <a:sym typeface="Calibri"/>
                <a:hlinkClick r:id="rId5"/>
              </a:rPr>
              <a:t>servicios@redclara.net</a:t>
            </a:r>
            <a:endParaRPr sz="36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5" name="Google Shape;249;g5fdb44d8a9_0_132">
            <a:extLst>
              <a:ext uri="{FF2B5EF4-FFF2-40B4-BE49-F238E27FC236}">
                <a16:creationId xmlns:a16="http://schemas.microsoft.com/office/drawing/2014/main" id="{C7F9B646-3C15-FA48-AA0F-2272538ED678}"/>
              </a:ext>
            </a:extLst>
          </p:cNvPr>
          <p:cNvPicPr preferRelativeResize="0"/>
          <p:nvPr/>
        </p:nvPicPr>
        <p:blipFill>
          <a:blip r:embed="rId6">
            <a:alphaModFix/>
          </a:blip>
          <a:stretch>
            <a:fillRect/>
          </a:stretch>
        </p:blipFill>
        <p:spPr>
          <a:xfrm>
            <a:off x="4694662" y="995176"/>
            <a:ext cx="2317309" cy="1516381"/>
          </a:xfrm>
          <a:prstGeom prst="rect">
            <a:avLst/>
          </a:prstGeom>
          <a:noFill/>
          <a:ln>
            <a:noFill/>
          </a:ln>
        </p:spPr>
      </p:pic>
    </p:spTree>
    <p:extLst>
      <p:ext uri="{BB962C8B-B14F-4D97-AF65-F5344CB8AC3E}">
        <p14:creationId xmlns:p14="http://schemas.microsoft.com/office/powerpoint/2010/main" val="196228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5"/>
          <p:cNvSpPr txBox="1">
            <a:spLocks noGrp="1"/>
          </p:cNvSpPr>
          <p:nvPr>
            <p:ph type="title"/>
          </p:nvPr>
        </p:nvSpPr>
        <p:spPr>
          <a:xfrm>
            <a:off x="750013" y="2490912"/>
            <a:ext cx="10924800" cy="2543985"/>
          </a:xfrm>
          <a:prstGeom prst="rect">
            <a:avLst/>
          </a:prstGeom>
          <a:noFill/>
          <a:ln>
            <a:noFill/>
          </a:ln>
        </p:spPr>
        <p:txBody>
          <a:bodyPr spcFirstLastPara="1" wrap="square" lIns="91425" tIns="45700" rIns="91425" bIns="45700" anchor="ctr" anchorCtr="0">
            <a:noAutofit/>
          </a:bodyPr>
          <a:lstStyle/>
          <a:p>
            <a:pPr marL="457200" marR="139700" lvl="0" indent="-457200" rtl="0">
              <a:lnSpc>
                <a:spcPct val="115000"/>
              </a:lnSpc>
              <a:spcBef>
                <a:spcPts val="0"/>
              </a:spcBef>
              <a:spcAft>
                <a:spcPts val="0"/>
              </a:spcAft>
              <a:buClr>
                <a:srgbClr val="000000"/>
              </a:buClr>
              <a:buSzPts val="3600"/>
              <a:buFont typeface="Calibri"/>
              <a:buChar char="✓"/>
            </a:pPr>
            <a:r>
              <a:rPr lang="es-CL" sz="3600" b="0" i="0" u="none" strike="noStrike" cap="none" dirty="0">
                <a:solidFill>
                  <a:srgbClr val="000000"/>
                </a:solidFill>
                <a:latin typeface="Calibri"/>
                <a:ea typeface="Calibri"/>
                <a:cs typeface="Calibri"/>
                <a:sym typeface="Calibri"/>
              </a:rPr>
              <a:t>32,243+ Kms. de Red en América Latina</a:t>
            </a:r>
            <a:endParaRPr sz="3600" b="0" i="0" u="none" strike="noStrike" cap="none" dirty="0">
              <a:solidFill>
                <a:srgbClr val="000000"/>
              </a:solidFill>
              <a:latin typeface="Calibri"/>
              <a:ea typeface="Calibri"/>
              <a:cs typeface="Calibri"/>
              <a:sym typeface="Calibri"/>
            </a:endParaRPr>
          </a:p>
          <a:p>
            <a:pPr marL="457200" marR="139700" lvl="0" indent="-457200" rtl="0">
              <a:lnSpc>
                <a:spcPct val="115000"/>
              </a:lnSpc>
              <a:spcBef>
                <a:spcPts val="0"/>
              </a:spcBef>
              <a:spcAft>
                <a:spcPts val="0"/>
              </a:spcAft>
              <a:buClr>
                <a:srgbClr val="000000"/>
              </a:buClr>
              <a:buSzPts val="3600"/>
              <a:buFont typeface="Calibri"/>
              <a:buChar char="✓"/>
            </a:pPr>
            <a:r>
              <a:rPr lang="es-CL" sz="3600" b="0" i="0" u="none" strike="noStrike" cap="none">
                <a:solidFill>
                  <a:srgbClr val="000000"/>
                </a:solidFill>
                <a:latin typeface="Calibri"/>
                <a:ea typeface="Calibri"/>
                <a:cs typeface="Calibri"/>
                <a:sym typeface="Calibri"/>
              </a:rPr>
              <a:t>4,520 </a:t>
            </a:r>
            <a:r>
              <a:rPr lang="es-CL" sz="3600" b="0" i="0" u="none" strike="noStrike" cap="none" dirty="0">
                <a:solidFill>
                  <a:srgbClr val="000000"/>
                </a:solidFill>
                <a:latin typeface="Calibri"/>
                <a:ea typeface="Calibri"/>
                <a:cs typeface="Calibri"/>
                <a:sym typeface="Calibri"/>
              </a:rPr>
              <a:t>Terabytes transmitidos en 2018</a:t>
            </a:r>
            <a:endParaRPr sz="3600" b="0" i="0" u="none" strike="noStrike" cap="none" dirty="0">
              <a:solidFill>
                <a:srgbClr val="000000"/>
              </a:solidFill>
              <a:latin typeface="Calibri"/>
              <a:ea typeface="Calibri"/>
              <a:cs typeface="Calibri"/>
              <a:sym typeface="Calibri"/>
            </a:endParaRPr>
          </a:p>
          <a:p>
            <a:pPr marL="457200" marR="139700" lvl="0" indent="-457200" rtl="0">
              <a:lnSpc>
                <a:spcPct val="115000"/>
              </a:lnSpc>
              <a:spcBef>
                <a:spcPts val="0"/>
              </a:spcBef>
              <a:spcAft>
                <a:spcPts val="0"/>
              </a:spcAft>
              <a:buClr>
                <a:srgbClr val="000000"/>
              </a:buClr>
              <a:buSzPts val="3600"/>
              <a:buFont typeface="Calibri"/>
              <a:buChar char="✓"/>
            </a:pPr>
            <a:r>
              <a:rPr lang="es-CL" sz="3600" b="0" i="0" u="none" strike="noStrike" cap="none" dirty="0">
                <a:solidFill>
                  <a:srgbClr val="000000"/>
                </a:solidFill>
                <a:latin typeface="Calibri"/>
                <a:ea typeface="Calibri"/>
                <a:cs typeface="Calibri"/>
                <a:sym typeface="Calibri"/>
              </a:rPr>
              <a:t>300 Comunidades Colaborando</a:t>
            </a:r>
            <a:endParaRPr sz="3600" b="0" i="0" u="none" strike="noStrike" cap="none" dirty="0">
              <a:solidFill>
                <a:srgbClr val="000000"/>
              </a:solidFill>
              <a:latin typeface="Calibri"/>
              <a:ea typeface="Calibri"/>
              <a:cs typeface="Calibri"/>
              <a:sym typeface="Calibri"/>
            </a:endParaRPr>
          </a:p>
          <a:p>
            <a:pPr marL="457200" marR="139700" lvl="0" indent="-457200" rtl="0">
              <a:lnSpc>
                <a:spcPct val="115000"/>
              </a:lnSpc>
              <a:spcBef>
                <a:spcPts val="0"/>
              </a:spcBef>
              <a:spcAft>
                <a:spcPts val="0"/>
              </a:spcAft>
              <a:buClr>
                <a:srgbClr val="000000"/>
              </a:buClr>
              <a:buSzPts val="3600"/>
              <a:buFont typeface="Calibri"/>
              <a:buChar char="✓"/>
            </a:pPr>
            <a:r>
              <a:rPr lang="es-CL" sz="3600" b="0" i="0" u="none" strike="noStrike" cap="none" dirty="0">
                <a:solidFill>
                  <a:srgbClr val="000000"/>
                </a:solidFill>
                <a:latin typeface="Calibri"/>
                <a:ea typeface="Calibri"/>
                <a:cs typeface="Calibri"/>
                <a:sym typeface="Calibri"/>
              </a:rPr>
              <a:t>2</a:t>
            </a:r>
            <a:r>
              <a:rPr lang="es-CL" sz="3600" dirty="0">
                <a:latin typeface="Calibri"/>
                <a:ea typeface="Calibri"/>
                <a:cs typeface="Calibri"/>
                <a:sym typeface="Calibri"/>
              </a:rPr>
              <a:t>,</a:t>
            </a:r>
            <a:r>
              <a:rPr lang="es-CL" sz="3600" b="0" i="0" u="none" strike="noStrike" cap="none" dirty="0">
                <a:solidFill>
                  <a:srgbClr val="000000"/>
                </a:solidFill>
                <a:latin typeface="Calibri"/>
                <a:ea typeface="Calibri"/>
                <a:cs typeface="Calibri"/>
                <a:sym typeface="Calibri"/>
              </a:rPr>
              <a:t>000+ Universidades Conectadas en la Región</a:t>
            </a:r>
            <a:endParaRPr sz="3600" b="0" i="0" u="none" strike="noStrike" cap="none" dirty="0">
              <a:solidFill>
                <a:srgbClr val="000000"/>
              </a:solidFill>
              <a:latin typeface="Calibri"/>
              <a:ea typeface="Calibri"/>
              <a:cs typeface="Calibri"/>
              <a:sym typeface="Calibri"/>
            </a:endParaRPr>
          </a:p>
        </p:txBody>
      </p:sp>
      <p:pic>
        <p:nvPicPr>
          <p:cNvPr id="177" name="Google Shape;177;p5"/>
          <p:cNvPicPr preferRelativeResize="0">
            <a:picLocks noGrp="1"/>
          </p:cNvPicPr>
          <p:nvPr>
            <p:ph type="body" idx="1"/>
          </p:nvPr>
        </p:nvPicPr>
        <p:blipFill rotWithShape="1">
          <a:blip r:embed="rId3">
            <a:alphaModFix/>
          </a:blip>
          <a:srcRect/>
          <a:stretch/>
        </p:blipFill>
        <p:spPr>
          <a:xfrm>
            <a:off x="10080447" y="404883"/>
            <a:ext cx="1785900" cy="609600"/>
          </a:xfrm>
          <a:prstGeom prst="rect">
            <a:avLst/>
          </a:prstGeom>
          <a:noFill/>
          <a:ln>
            <a:noFill/>
          </a:ln>
        </p:spPr>
      </p:pic>
      <p:cxnSp>
        <p:nvCxnSpPr>
          <p:cNvPr id="178" name="Google Shape;178;p5"/>
          <p:cNvCxnSpPr/>
          <p:nvPr/>
        </p:nvCxnSpPr>
        <p:spPr>
          <a:xfrm>
            <a:off x="750013" y="962385"/>
            <a:ext cx="9164400" cy="0"/>
          </a:xfrm>
          <a:prstGeom prst="straightConnector1">
            <a:avLst/>
          </a:prstGeom>
          <a:noFill/>
          <a:ln w="9525" cap="flat" cmpd="sng">
            <a:solidFill>
              <a:srgbClr val="FF642B"/>
            </a:solidFill>
            <a:prstDash val="solid"/>
            <a:miter lim="800000"/>
            <a:headEnd type="none" w="sm" len="sm"/>
            <a:tailEnd type="none" w="sm" len="sm"/>
          </a:ln>
        </p:spPr>
      </p:cxnSp>
      <p:sp>
        <p:nvSpPr>
          <p:cNvPr id="179" name="Google Shape;179;p5"/>
          <p:cNvSpPr/>
          <p:nvPr/>
        </p:nvSpPr>
        <p:spPr>
          <a:xfrm>
            <a:off x="-102742" y="6719300"/>
            <a:ext cx="12441899" cy="171600"/>
          </a:xfrm>
          <a:prstGeom prst="rect">
            <a:avLst/>
          </a:prstGeom>
          <a:solidFill>
            <a:srgbClr val="FF642B"/>
          </a:solidFill>
          <a:ln w="12700" cap="flat" cmpd="sng">
            <a:solidFill>
              <a:srgbClr val="2F528F">
                <a:alpha val="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 name="Google Shape;180;p5"/>
          <p:cNvSpPr txBox="1"/>
          <p:nvPr/>
        </p:nvSpPr>
        <p:spPr>
          <a:xfrm>
            <a:off x="750013" y="1460310"/>
            <a:ext cx="1101435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s-CL" sz="3200" b="0" i="0" u="none" strike="noStrike" cap="none">
                <a:solidFill>
                  <a:srgbClr val="2F5496"/>
                </a:solidFill>
                <a:latin typeface="Calibri"/>
                <a:ea typeface="Calibri"/>
                <a:cs typeface="Calibri"/>
                <a:sym typeface="Calibri"/>
              </a:rPr>
              <a:t>Al día de hoy contamos con más de:</a:t>
            </a:r>
            <a:endParaRPr sz="3200" b="0" i="0" u="none" strike="noStrike" cap="none">
              <a:solidFill>
                <a:srgbClr val="2F5496"/>
              </a:solidFill>
              <a:latin typeface="Arial"/>
              <a:ea typeface="Arial"/>
              <a:cs typeface="Arial"/>
              <a:sym typeface="Arial"/>
            </a:endParaRPr>
          </a:p>
        </p:txBody>
      </p:sp>
      <p:pic>
        <p:nvPicPr>
          <p:cNvPr id="7" name="Google Shape;249;g5fdb44d8a9_0_132">
            <a:extLst>
              <a:ext uri="{FF2B5EF4-FFF2-40B4-BE49-F238E27FC236}">
                <a16:creationId xmlns:a16="http://schemas.microsoft.com/office/drawing/2014/main" id="{093121E3-E4BB-E145-AF7D-BCBD89D0207F}"/>
              </a:ext>
            </a:extLst>
          </p:cNvPr>
          <p:cNvPicPr preferRelativeResize="0"/>
          <p:nvPr/>
        </p:nvPicPr>
        <p:blipFill>
          <a:blip r:embed="rId4">
            <a:alphaModFix/>
          </a:blip>
          <a:stretch>
            <a:fillRect/>
          </a:stretch>
        </p:blipFill>
        <p:spPr>
          <a:xfrm>
            <a:off x="325653" y="262234"/>
            <a:ext cx="1715301" cy="1088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1"/>
        <p:cNvGrpSpPr/>
        <p:nvPr/>
      </p:nvGrpSpPr>
      <p:grpSpPr>
        <a:xfrm>
          <a:off x="0" y="0"/>
          <a:ext cx="0" cy="0"/>
          <a:chOff x="0" y="0"/>
          <a:chExt cx="0" cy="0"/>
        </a:xfrm>
      </p:grpSpPr>
      <p:sp>
        <p:nvSpPr>
          <p:cNvPr id="143" name="Google Shape;143;p1"/>
          <p:cNvSpPr/>
          <p:nvPr/>
        </p:nvSpPr>
        <p:spPr>
          <a:xfrm>
            <a:off x="0" y="6719301"/>
            <a:ext cx="12192000" cy="246578"/>
          </a:xfrm>
          <a:prstGeom prst="rect">
            <a:avLst/>
          </a:prstGeom>
          <a:solidFill>
            <a:srgbClr val="FF642B"/>
          </a:solidFill>
          <a:ln w="12700" cap="flat" cmpd="sng">
            <a:solidFill>
              <a:srgbClr val="2F528F">
                <a:alpha val="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 name="Google Shape;185;g7ba28fac8b_0_0">
            <a:extLst>
              <a:ext uri="{FF2B5EF4-FFF2-40B4-BE49-F238E27FC236}">
                <a16:creationId xmlns:a16="http://schemas.microsoft.com/office/drawing/2014/main" id="{62A00CB0-2668-694B-9178-4F60B73B72BD}"/>
              </a:ext>
            </a:extLst>
          </p:cNvPr>
          <p:cNvPicPr preferRelativeResize="0"/>
          <p:nvPr/>
        </p:nvPicPr>
        <p:blipFill>
          <a:blip r:embed="rId4">
            <a:alphaModFix/>
          </a:blip>
          <a:stretch>
            <a:fillRect/>
          </a:stretch>
        </p:blipFill>
        <p:spPr>
          <a:xfrm>
            <a:off x="0" y="3672300"/>
            <a:ext cx="1851102" cy="1091989"/>
          </a:xfrm>
          <a:prstGeom prst="rect">
            <a:avLst/>
          </a:prstGeom>
          <a:noFill/>
          <a:ln>
            <a:noFill/>
          </a:ln>
        </p:spPr>
      </p:pic>
      <p:sp>
        <p:nvSpPr>
          <p:cNvPr id="4" name="CuadroTexto 3">
            <a:extLst>
              <a:ext uri="{FF2B5EF4-FFF2-40B4-BE49-F238E27FC236}">
                <a16:creationId xmlns:a16="http://schemas.microsoft.com/office/drawing/2014/main" id="{18AD087F-5D08-174D-B95B-3BE08DE50980}"/>
              </a:ext>
            </a:extLst>
          </p:cNvPr>
          <p:cNvSpPr txBox="1"/>
          <p:nvPr/>
        </p:nvSpPr>
        <p:spPr>
          <a:xfrm>
            <a:off x="144966" y="55756"/>
            <a:ext cx="184731" cy="307777"/>
          </a:xfrm>
          <a:prstGeom prst="rect">
            <a:avLst/>
          </a:prstGeom>
          <a:noFill/>
        </p:spPr>
        <p:txBody>
          <a:bodyPr wrap="none" rtlCol="0">
            <a:spAutoFit/>
          </a:bodyPr>
          <a:lstStyle/>
          <a:p>
            <a:endParaRPr lang="es-MX" dirty="0"/>
          </a:p>
        </p:txBody>
      </p:sp>
      <p:pic>
        <p:nvPicPr>
          <p:cNvPr id="10" name="Imagen 9">
            <a:extLst>
              <a:ext uri="{FF2B5EF4-FFF2-40B4-BE49-F238E27FC236}">
                <a16:creationId xmlns:a16="http://schemas.microsoft.com/office/drawing/2014/main" id="{7B3EFAA9-3473-E546-8157-D096DEA655F9}"/>
              </a:ext>
            </a:extLst>
          </p:cNvPr>
          <p:cNvPicPr>
            <a:picLocks noChangeAspect="1"/>
          </p:cNvPicPr>
          <p:nvPr/>
        </p:nvPicPr>
        <p:blipFill>
          <a:blip r:embed="rId5"/>
          <a:stretch>
            <a:fillRect/>
          </a:stretch>
        </p:blipFill>
        <p:spPr>
          <a:xfrm>
            <a:off x="1440656" y="-2957"/>
            <a:ext cx="9310688" cy="6858000"/>
          </a:xfrm>
          <a:prstGeom prst="rect">
            <a:avLst/>
          </a:prstGeom>
        </p:spPr>
      </p:pic>
      <p:sp>
        <p:nvSpPr>
          <p:cNvPr id="6" name="Google Shape;142;p1">
            <a:extLst>
              <a:ext uri="{FF2B5EF4-FFF2-40B4-BE49-F238E27FC236}">
                <a16:creationId xmlns:a16="http://schemas.microsoft.com/office/drawing/2014/main" id="{DBAF508B-D405-8647-B4E0-673C90C129CD}"/>
              </a:ext>
            </a:extLst>
          </p:cNvPr>
          <p:cNvSpPr txBox="1">
            <a:spLocks/>
          </p:cNvSpPr>
          <p:nvPr/>
        </p:nvSpPr>
        <p:spPr>
          <a:xfrm>
            <a:off x="144966" y="138699"/>
            <a:ext cx="14453819" cy="1578589"/>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lt1"/>
              </a:buClr>
              <a:buSzPts val="5400"/>
              <a:buFont typeface="Calibri"/>
              <a:buNone/>
            </a:pPr>
            <a:r>
              <a:rPr lang="es-CL" sz="3600" dirty="0">
                <a:solidFill>
                  <a:srgbClr val="B9EBED"/>
                </a:solidFill>
              </a:rPr>
              <a:t>La Red Nacional de Educación e Investigación </a:t>
            </a:r>
          </a:p>
          <a:p>
            <a:pPr algn="ctr">
              <a:buClr>
                <a:schemeClr val="lt1"/>
              </a:buClr>
              <a:buSzPts val="5400"/>
              <a:buFont typeface="Calibri"/>
              <a:buNone/>
            </a:pPr>
            <a:r>
              <a:rPr lang="es-CL" sz="3600" dirty="0">
                <a:solidFill>
                  <a:srgbClr val="B9EBED"/>
                </a:solidFill>
              </a:rPr>
              <a:t>Mexicana</a:t>
            </a:r>
            <a:br>
              <a:rPr lang="es-CL" sz="4000" dirty="0">
                <a:solidFill>
                  <a:srgbClr val="B9EBED"/>
                </a:solidFill>
              </a:rPr>
            </a:br>
            <a:endParaRPr lang="es-CL" sz="4000" dirty="0">
              <a:latin typeface="Calibri"/>
              <a:ea typeface="Calibri"/>
              <a:cs typeface="Calibri"/>
              <a:sym typeface="Calibri"/>
            </a:endParaRPr>
          </a:p>
        </p:txBody>
      </p:sp>
    </p:spTree>
    <p:extLst>
      <p:ext uri="{BB962C8B-B14F-4D97-AF65-F5344CB8AC3E}">
        <p14:creationId xmlns:p14="http://schemas.microsoft.com/office/powerpoint/2010/main" val="215058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7"/>
          <p:cNvPicPr preferRelativeResize="0"/>
          <p:nvPr/>
        </p:nvPicPr>
        <p:blipFill rotWithShape="1">
          <a:blip r:embed="rId3">
            <a:alphaModFix/>
          </a:blip>
          <a:srcRect/>
          <a:stretch/>
        </p:blipFill>
        <p:spPr>
          <a:xfrm>
            <a:off x="-757238" y="-457200"/>
            <a:ext cx="13706475" cy="7772400"/>
          </a:xfrm>
          <a:prstGeom prst="rect">
            <a:avLst/>
          </a:prstGeom>
          <a:noFill/>
          <a:ln>
            <a:noFill/>
          </a:ln>
        </p:spPr>
      </p:pic>
      <p:sp>
        <p:nvSpPr>
          <p:cNvPr id="191" name="Google Shape;191;p7"/>
          <p:cNvSpPr/>
          <p:nvPr/>
        </p:nvSpPr>
        <p:spPr>
          <a:xfrm>
            <a:off x="1700850" y="1074745"/>
            <a:ext cx="8790299" cy="4708510"/>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2" name="Google Shape;192;p7"/>
          <p:cNvSpPr txBox="1"/>
          <p:nvPr/>
        </p:nvSpPr>
        <p:spPr>
          <a:xfrm>
            <a:off x="1700825" y="1909100"/>
            <a:ext cx="8790300" cy="3373800"/>
          </a:xfrm>
          <a:prstGeom prst="rect">
            <a:avLst/>
          </a:prstGeom>
          <a:noFill/>
          <a:ln>
            <a:noFill/>
          </a:ln>
        </p:spPr>
        <p:txBody>
          <a:bodyPr spcFirstLastPara="1" wrap="square" lIns="91425" tIns="45700" rIns="91425" bIns="45700" anchor="t" anchorCtr="0">
            <a:noAutofit/>
          </a:bodyPr>
          <a:lstStyle/>
          <a:p>
            <a:pPr marL="457200" indent="-457200" fontAlgn="t">
              <a:buClr>
                <a:schemeClr val="bg1"/>
              </a:buClr>
              <a:buSzPts val="2400"/>
              <a:buFont typeface="Arial" panose="020B0604020202020204" pitchFamily="34" charset="0"/>
              <a:buChar char="•"/>
            </a:pPr>
            <a:r>
              <a:rPr lang="es-ES_tradnl" sz="2400" dirty="0">
                <a:solidFill>
                  <a:srgbClr val="FFFFFF"/>
                </a:solidFill>
                <a:latin typeface="Calibri"/>
                <a:cs typeface="Calibri"/>
              </a:rPr>
              <a:t>CUDI es la Red Nacional de Educación e Investigación Mexicana y  busca impulsar el desarrollo de aplicaciones que utilicen esta red, fomentando la colaboración en proyectos de investigación y educación entre sus miembros.</a:t>
            </a:r>
          </a:p>
          <a:p>
            <a:pPr marL="457200" indent="-457200" fontAlgn="t">
              <a:buClr>
                <a:schemeClr val="bg1"/>
              </a:buClr>
              <a:buSzPts val="2400"/>
              <a:buFont typeface="Arial" panose="020B0604020202020204" pitchFamily="34" charset="0"/>
              <a:buChar char="•"/>
            </a:pPr>
            <a:endParaRPr lang="es-ES_tradnl" sz="2400" dirty="0">
              <a:solidFill>
                <a:srgbClr val="FFFFFF"/>
              </a:solidFill>
              <a:latin typeface="Calibri"/>
              <a:cs typeface="Calibri"/>
            </a:endParaRPr>
          </a:p>
          <a:p>
            <a:pPr marL="342900" indent="-342900" fontAlgn="t">
              <a:buClr>
                <a:schemeClr val="bg1"/>
              </a:buClr>
              <a:buSzPts val="2400"/>
              <a:buFont typeface="Arial" panose="020B0604020202020204" pitchFamily="34" charset="0"/>
              <a:buChar char="•"/>
            </a:pPr>
            <a:r>
              <a:rPr lang="es-ES_tradnl" sz="2400" dirty="0">
                <a:solidFill>
                  <a:srgbClr val="FFFFFF"/>
                </a:solidFill>
                <a:latin typeface="Calibri"/>
                <a:cs typeface="Calibri"/>
              </a:rPr>
              <a:t>Se estima que las universidades miembros de CUDI representan más del 80% de la matrícula del sistema de educación superior nacional.</a:t>
            </a:r>
            <a:endParaRPr lang="en-US" sz="2400" dirty="0">
              <a:solidFill>
                <a:srgbClr val="FFFFFF"/>
              </a:solidFill>
              <a:latin typeface="Calibri"/>
              <a:cs typeface="Calibri"/>
            </a:endParaRPr>
          </a:p>
          <a:p>
            <a:pPr marL="0" marR="139700" lvl="0" indent="0" algn="ctr" rtl="0">
              <a:lnSpc>
                <a:spcPct val="115000"/>
              </a:lnSpc>
              <a:spcBef>
                <a:spcPts val="0"/>
              </a:spcBef>
              <a:spcAft>
                <a:spcPts val="0"/>
              </a:spcAft>
              <a:buClr>
                <a:schemeClr val="dk1"/>
              </a:buClr>
              <a:buSzPts val="1100"/>
              <a:buFont typeface="Arial"/>
              <a:buNone/>
            </a:pPr>
            <a:endParaRPr sz="2700" dirty="0">
              <a:solidFill>
                <a:srgbClr val="FFFFFF"/>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7"/>
          <p:cNvPicPr preferRelativeResize="0"/>
          <p:nvPr/>
        </p:nvPicPr>
        <p:blipFill rotWithShape="1">
          <a:blip r:embed="rId3">
            <a:alphaModFix/>
          </a:blip>
          <a:srcRect/>
          <a:stretch/>
        </p:blipFill>
        <p:spPr>
          <a:xfrm>
            <a:off x="-757238" y="-457200"/>
            <a:ext cx="13706475" cy="7772400"/>
          </a:xfrm>
          <a:prstGeom prst="rect">
            <a:avLst/>
          </a:prstGeom>
          <a:noFill/>
          <a:ln>
            <a:noFill/>
          </a:ln>
        </p:spPr>
      </p:pic>
      <p:sp>
        <p:nvSpPr>
          <p:cNvPr id="191" name="Google Shape;191;p7"/>
          <p:cNvSpPr/>
          <p:nvPr/>
        </p:nvSpPr>
        <p:spPr>
          <a:xfrm>
            <a:off x="1459604" y="412123"/>
            <a:ext cx="9272789" cy="5147429"/>
          </a:xfrm>
          <a:prstGeom prst="rect">
            <a:avLst/>
          </a:prstGeom>
          <a:solidFill>
            <a:srgbClr val="1A7A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2" name="Google Shape;192;p7"/>
          <p:cNvSpPr txBox="1"/>
          <p:nvPr/>
        </p:nvSpPr>
        <p:spPr>
          <a:xfrm>
            <a:off x="2174488" y="490654"/>
            <a:ext cx="8184995" cy="3978794"/>
          </a:xfrm>
          <a:prstGeom prst="rect">
            <a:avLst/>
          </a:prstGeom>
          <a:noFill/>
          <a:ln>
            <a:noFill/>
          </a:ln>
        </p:spPr>
        <p:txBody>
          <a:bodyPr spcFirstLastPara="1" wrap="square" lIns="91425" tIns="45700" rIns="91425" bIns="45700" anchor="t" anchorCtr="0">
            <a:noAutofit/>
          </a:bodyPr>
          <a:lstStyle/>
          <a:p>
            <a:pPr marR="139700" algn="ctr" fontAlgn="t">
              <a:lnSpc>
                <a:spcPct val="115000"/>
              </a:lnSpc>
              <a:buClr>
                <a:schemeClr val="dk1"/>
              </a:buClr>
              <a:buSzPts val="1100"/>
            </a:pPr>
            <a:endParaRPr lang="es-MX" sz="2800" b="1" dirty="0">
              <a:solidFill>
                <a:srgbClr val="FFFFFF"/>
              </a:solidFill>
              <a:latin typeface="Calibri"/>
              <a:cs typeface="Calibri"/>
            </a:endParaRPr>
          </a:p>
          <a:p>
            <a:pPr marR="139700" algn="ctr" fontAlgn="t">
              <a:lnSpc>
                <a:spcPct val="115000"/>
              </a:lnSpc>
              <a:buClr>
                <a:schemeClr val="dk1"/>
              </a:buClr>
              <a:buSzPts val="1100"/>
            </a:pPr>
            <a:endParaRPr lang="en-US" sz="2800" b="1" dirty="0">
              <a:solidFill>
                <a:srgbClr val="FFFFFF"/>
              </a:solidFill>
              <a:latin typeface="Calibri"/>
              <a:cs typeface="Calibri"/>
            </a:endParaRPr>
          </a:p>
          <a:p>
            <a:pPr fontAlgn="t">
              <a:buClr>
                <a:schemeClr val="bg1"/>
              </a:buClr>
              <a:buSzPts val="2400"/>
            </a:pPr>
            <a:r>
              <a:rPr lang="es-ES_tradnl" sz="2800" dirty="0">
                <a:solidFill>
                  <a:srgbClr val="FFFFFF"/>
                </a:solidFill>
                <a:latin typeface="Calibri"/>
                <a:cs typeface="Calibri"/>
              </a:rPr>
              <a:t>La RNEI mexicana cuenta con convenios exclusivos para conectarse a las Redes Regionales y a sus RNEI asociadas en todo el mundo. A través de estos enlaces es posible tener acceso a redes similares de Europa, Asia, Oceanía, América del Norte y América Latina que interconectan a las universidades, institutos y centros de investigación.</a:t>
            </a:r>
            <a:endParaRPr sz="270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972210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7ba28fac8b_0_11"/>
          <p:cNvSpPr txBox="1"/>
          <p:nvPr/>
        </p:nvSpPr>
        <p:spPr>
          <a:xfrm>
            <a:off x="992775" y="1453100"/>
            <a:ext cx="9812700" cy="45408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pic>
        <p:nvPicPr>
          <p:cNvPr id="4" name="Google Shape;198;g7ba28fac8b_0_11">
            <a:extLst>
              <a:ext uri="{FF2B5EF4-FFF2-40B4-BE49-F238E27FC236}">
                <a16:creationId xmlns:a16="http://schemas.microsoft.com/office/drawing/2014/main" id="{A3EF4242-A33C-CB4A-8BAF-D29E21A21E7A}"/>
              </a:ext>
            </a:extLst>
          </p:cNvPr>
          <p:cNvPicPr preferRelativeResize="0"/>
          <p:nvPr/>
        </p:nvPicPr>
        <p:blipFill>
          <a:blip r:embed="rId3">
            <a:alphaModFix/>
          </a:blip>
          <a:stretch>
            <a:fillRect/>
          </a:stretch>
        </p:blipFill>
        <p:spPr>
          <a:xfrm>
            <a:off x="1879719" y="769050"/>
            <a:ext cx="8038800" cy="6213700"/>
          </a:xfrm>
          <a:prstGeom prst="rect">
            <a:avLst/>
          </a:prstGeom>
          <a:noFill/>
          <a:ln>
            <a:noFill/>
          </a:ln>
        </p:spPr>
      </p:pic>
      <p:pic>
        <p:nvPicPr>
          <p:cNvPr id="5" name="Google Shape;249;g5fdb44d8a9_0_132">
            <a:extLst>
              <a:ext uri="{FF2B5EF4-FFF2-40B4-BE49-F238E27FC236}">
                <a16:creationId xmlns:a16="http://schemas.microsoft.com/office/drawing/2014/main" id="{F019A7FC-D4DC-1344-BE62-73998D1AF7AF}"/>
              </a:ext>
            </a:extLst>
          </p:cNvPr>
          <p:cNvPicPr preferRelativeResize="0"/>
          <p:nvPr/>
        </p:nvPicPr>
        <p:blipFill>
          <a:blip r:embed="rId4">
            <a:alphaModFix/>
          </a:blip>
          <a:stretch>
            <a:fillRect/>
          </a:stretch>
        </p:blipFill>
        <p:spPr>
          <a:xfrm>
            <a:off x="448480" y="319825"/>
            <a:ext cx="1715301" cy="1088550"/>
          </a:xfrm>
          <a:prstGeom prst="rect">
            <a:avLst/>
          </a:prstGeom>
          <a:noFill/>
          <a:ln>
            <a:noFill/>
          </a:ln>
        </p:spPr>
      </p:pic>
    </p:spTree>
  </p:cSld>
  <p:clrMapOvr>
    <a:masterClrMapping/>
  </p:clrMapOvr>
</p:sld>
</file>

<file path=ppt/theme/theme1.xml><?xml version="1.0" encoding="utf-8"?>
<a:theme xmlns:a="http://schemas.openxmlformats.org/drawingml/2006/main" name="1_Tema de Office">
  <a:themeElements>
    <a:clrScheme name="Tema d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Tema d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4882</TotalTime>
  <Words>2513</Words>
  <Application>Microsoft Macintosh PowerPoint</Application>
  <PresentationFormat>Panorámica</PresentationFormat>
  <Paragraphs>241</Paragraphs>
  <Slides>43</Slides>
  <Notes>43</Notes>
  <HiddenSlides>0</HiddenSlides>
  <MMClips>0</MMClips>
  <ScaleCrop>false</ScaleCrop>
  <HeadingPairs>
    <vt:vector size="6" baseType="variant">
      <vt:variant>
        <vt:lpstr>Fuentes usadas</vt:lpstr>
      </vt:variant>
      <vt:variant>
        <vt:i4>3</vt:i4>
      </vt:variant>
      <vt:variant>
        <vt:lpstr>Tema</vt:lpstr>
      </vt:variant>
      <vt:variant>
        <vt:i4>2</vt:i4>
      </vt:variant>
      <vt:variant>
        <vt:lpstr>Títulos de diapositiva</vt:lpstr>
      </vt:variant>
      <vt:variant>
        <vt:i4>43</vt:i4>
      </vt:variant>
    </vt:vector>
  </HeadingPairs>
  <TitlesOfParts>
    <vt:vector size="48" baseType="lpstr">
      <vt:lpstr>Arial</vt:lpstr>
      <vt:lpstr>Avenir Book</vt:lpstr>
      <vt:lpstr>Calibri</vt:lpstr>
      <vt:lpstr>1_Tema de Office</vt:lpstr>
      <vt:lpstr>Tema de Office</vt:lpstr>
      <vt:lpstr>Acuerdos de Servicios  RedCLARA-CUDI</vt:lpstr>
      <vt:lpstr>¿Quiénes somos?</vt:lpstr>
      <vt:lpstr>Presentación de PowerPoint</vt:lpstr>
      <vt:lpstr>Presentación de PowerPoint</vt:lpstr>
      <vt:lpstr>32,243+ Kms. de Red en América Latina 4,520 Terabytes transmitidos en 2018 300 Comunidades Colaborando 2,000+ Universidades Conectadas en la Región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Videoconferencias con   Cisco Webex</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Videoconferencias con   Cisco Webex</vt:lpstr>
      <vt:lpstr>Videoconferencias con Webex</vt:lpstr>
      <vt:lpstr>Amazon Web Services</vt:lpstr>
      <vt:lpstr>Amazon Web Services</vt:lpstr>
      <vt:lpstr>Red de HPC</vt:lpstr>
      <vt:lpstr>Analytikus</vt:lpstr>
      <vt:lpstr>eVentia</vt:lpstr>
      <vt:lpstr>Presentación de PowerPoint</vt:lpstr>
      <vt:lpstr>Presentación de PowerPoint</vt:lpstr>
      <vt:lpstr>Repositorios</vt:lpstr>
      <vt:lpstr>miLab</vt:lpstr>
      <vt:lpstr>Colaboratorio 2.0</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Acuerdos de Servicios RedCLARA</dc:title>
  <dc:creator>Gonzalez, Marcela</dc:creator>
  <cp:lastModifiedBy>CUDI AC</cp:lastModifiedBy>
  <cp:revision>116</cp:revision>
  <dcterms:modified xsi:type="dcterms:W3CDTF">2021-01-26T23:53:25Z</dcterms:modified>
</cp:coreProperties>
</file>